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344" r:id="rId1"/>
    <p:sldMasterId id="2147484376" r:id="rId2"/>
    <p:sldMasterId id="2147484364" r:id="rId3"/>
  </p:sldMasterIdLst>
  <p:notesMasterIdLst>
    <p:notesMasterId r:id="rId20"/>
  </p:notesMasterIdLst>
  <p:handoutMasterIdLst>
    <p:handoutMasterId r:id="rId21"/>
  </p:handoutMasterIdLst>
  <p:sldIdLst>
    <p:sldId id="289" r:id="rId4"/>
    <p:sldId id="288" r:id="rId5"/>
    <p:sldId id="307" r:id="rId6"/>
    <p:sldId id="371" r:id="rId7"/>
    <p:sldId id="406" r:id="rId8"/>
    <p:sldId id="404" r:id="rId9"/>
    <p:sldId id="336" r:id="rId10"/>
    <p:sldId id="405" r:id="rId11"/>
    <p:sldId id="401" r:id="rId12"/>
    <p:sldId id="402" r:id="rId13"/>
    <p:sldId id="403" r:id="rId14"/>
    <p:sldId id="407" r:id="rId15"/>
    <p:sldId id="409" r:id="rId16"/>
    <p:sldId id="410" r:id="rId17"/>
    <p:sldId id="408" r:id="rId18"/>
    <p:sldId id="290" r:id="rId19"/>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42424"/>
    <a:srgbClr val="807FFF"/>
    <a:srgbClr val="AE79C7"/>
    <a:srgbClr val="807FFE"/>
    <a:srgbClr val="000000"/>
    <a:srgbClr val="D1C5B5"/>
    <a:srgbClr val="E4BFC6"/>
    <a:srgbClr val="BAAED2"/>
    <a:srgbClr val="C5D3DE"/>
    <a:srgbClr val="FF919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742" autoAdjust="0"/>
    <p:restoredTop sz="86410" autoAdjust="0"/>
  </p:normalViewPr>
  <p:slideViewPr>
    <p:cSldViewPr snapToGrid="0">
      <p:cViewPr varScale="1">
        <p:scale>
          <a:sx n="110" d="100"/>
          <a:sy n="110" d="100"/>
        </p:scale>
        <p:origin x="62" y="62"/>
      </p:cViewPr>
      <p:guideLst/>
    </p:cSldViewPr>
  </p:slideViewPr>
  <p:outlineViewPr>
    <p:cViewPr>
      <p:scale>
        <a:sx n="33" d="100"/>
        <a:sy n="33" d="100"/>
      </p:scale>
      <p:origin x="0" y="-450"/>
    </p:cViewPr>
  </p:outlineViewPr>
  <p:notesTextViewPr>
    <p:cViewPr>
      <p:scale>
        <a:sx n="3" d="2"/>
        <a:sy n="3" d="2"/>
      </p:scale>
      <p:origin x="0" y="0"/>
    </p:cViewPr>
  </p:notesTextViewPr>
  <p:notesViewPr>
    <p:cSldViewPr snapToGrid="0">
      <p:cViewPr varScale="1">
        <p:scale>
          <a:sx n="94" d="100"/>
          <a:sy n="94" d="100"/>
        </p:scale>
        <p:origin x="3396"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handoutMaster" Target="handoutMasters/handout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434"/>
          </a:xfrm>
          <a:prstGeom prst="rect">
            <a:avLst/>
          </a:prstGeom>
        </p:spPr>
        <p:txBody>
          <a:bodyPr vert="horz" lIns="93150" tIns="46576" rIns="93150" bIns="46576" rtlCol="0"/>
          <a:lstStyle>
            <a:lvl1pPr algn="l">
              <a:defRPr sz="1200"/>
            </a:lvl1pPr>
          </a:lstStyle>
          <a:p>
            <a:endParaRPr lang="en-US"/>
          </a:p>
        </p:txBody>
      </p:sp>
      <p:sp>
        <p:nvSpPr>
          <p:cNvPr id="3" name="Date Placeholder 2"/>
          <p:cNvSpPr>
            <a:spLocks noGrp="1"/>
          </p:cNvSpPr>
          <p:nvPr>
            <p:ph type="dt" sz="quarter" idx="1"/>
          </p:nvPr>
        </p:nvSpPr>
        <p:spPr>
          <a:xfrm>
            <a:off x="3970938" y="1"/>
            <a:ext cx="3037840" cy="466434"/>
          </a:xfrm>
          <a:prstGeom prst="rect">
            <a:avLst/>
          </a:prstGeom>
        </p:spPr>
        <p:txBody>
          <a:bodyPr vert="horz" lIns="93150" tIns="46576" rIns="93150" bIns="46576" rtlCol="0"/>
          <a:lstStyle>
            <a:lvl1pPr algn="r">
              <a:defRPr sz="1200"/>
            </a:lvl1pPr>
          </a:lstStyle>
          <a:p>
            <a:fld id="{01F7AF6E-7EB9-4836-8539-D72AAF0F2FD2}" type="datetimeFigureOut">
              <a:rPr lang="en-US" smtClean="0"/>
              <a:t>11/30/2020</a:t>
            </a:fld>
            <a:endParaRPr lang="en-US"/>
          </a:p>
        </p:txBody>
      </p:sp>
      <p:sp>
        <p:nvSpPr>
          <p:cNvPr id="4" name="Footer Placeholder 3"/>
          <p:cNvSpPr>
            <a:spLocks noGrp="1"/>
          </p:cNvSpPr>
          <p:nvPr>
            <p:ph type="ftr" sz="quarter" idx="2"/>
          </p:nvPr>
        </p:nvSpPr>
        <p:spPr>
          <a:xfrm>
            <a:off x="0" y="8829969"/>
            <a:ext cx="3037840" cy="466433"/>
          </a:xfrm>
          <a:prstGeom prst="rect">
            <a:avLst/>
          </a:prstGeom>
        </p:spPr>
        <p:txBody>
          <a:bodyPr vert="horz" lIns="93150" tIns="46576" rIns="93150" bIns="46576"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9"/>
            <a:ext cx="3037840" cy="466433"/>
          </a:xfrm>
          <a:prstGeom prst="rect">
            <a:avLst/>
          </a:prstGeom>
        </p:spPr>
        <p:txBody>
          <a:bodyPr vert="horz" lIns="93150" tIns="46576" rIns="93150" bIns="46576" rtlCol="0" anchor="b"/>
          <a:lstStyle>
            <a:lvl1pPr algn="r">
              <a:defRPr sz="1200"/>
            </a:lvl1pPr>
          </a:lstStyle>
          <a:p>
            <a:fld id="{B87EBFC9-1AFB-4300-9EDC-E3DE4CCDF1AF}" type="slidenum">
              <a:rPr lang="en-US" smtClean="0"/>
              <a:t>‹#›</a:t>
            </a:fld>
            <a:endParaRPr lang="en-US"/>
          </a:p>
        </p:txBody>
      </p:sp>
    </p:spTree>
    <p:extLst>
      <p:ext uri="{BB962C8B-B14F-4D97-AF65-F5344CB8AC3E}">
        <p14:creationId xmlns:p14="http://schemas.microsoft.com/office/powerpoint/2010/main" val="30694716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434"/>
          </a:xfrm>
          <a:prstGeom prst="rect">
            <a:avLst/>
          </a:prstGeom>
        </p:spPr>
        <p:txBody>
          <a:bodyPr vert="horz" lIns="93150" tIns="46576" rIns="93150" bIns="46576" rtlCol="0"/>
          <a:lstStyle>
            <a:lvl1pPr algn="l">
              <a:defRPr sz="1200"/>
            </a:lvl1pPr>
          </a:lstStyle>
          <a:p>
            <a:endParaRPr lang="en-US"/>
          </a:p>
        </p:txBody>
      </p:sp>
      <p:sp>
        <p:nvSpPr>
          <p:cNvPr id="3" name="Date Placeholder 2"/>
          <p:cNvSpPr>
            <a:spLocks noGrp="1"/>
          </p:cNvSpPr>
          <p:nvPr>
            <p:ph type="dt" idx="1"/>
          </p:nvPr>
        </p:nvSpPr>
        <p:spPr>
          <a:xfrm>
            <a:off x="3970938" y="1"/>
            <a:ext cx="3037840" cy="466434"/>
          </a:xfrm>
          <a:prstGeom prst="rect">
            <a:avLst/>
          </a:prstGeom>
        </p:spPr>
        <p:txBody>
          <a:bodyPr vert="horz" lIns="93150" tIns="46576" rIns="93150" bIns="46576" rtlCol="0"/>
          <a:lstStyle>
            <a:lvl1pPr algn="r">
              <a:defRPr sz="1200"/>
            </a:lvl1pPr>
          </a:lstStyle>
          <a:p>
            <a:fld id="{47C20F3A-D4F4-470E-B716-52E8F233E13C}" type="datetimeFigureOut">
              <a:rPr lang="en-US" smtClean="0"/>
              <a:t>11/30/2020</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50" tIns="46576" rIns="93150" bIns="46576"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50" tIns="46576" rIns="93150" bIns="46576"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9"/>
            <a:ext cx="3037840" cy="466433"/>
          </a:xfrm>
          <a:prstGeom prst="rect">
            <a:avLst/>
          </a:prstGeom>
        </p:spPr>
        <p:txBody>
          <a:bodyPr vert="horz" lIns="93150" tIns="46576" rIns="93150" bIns="46576"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9"/>
            <a:ext cx="3037840" cy="466433"/>
          </a:xfrm>
          <a:prstGeom prst="rect">
            <a:avLst/>
          </a:prstGeom>
        </p:spPr>
        <p:txBody>
          <a:bodyPr vert="horz" lIns="93150" tIns="46576" rIns="93150" bIns="46576" rtlCol="0" anchor="b"/>
          <a:lstStyle>
            <a:lvl1pPr algn="r">
              <a:defRPr sz="1200"/>
            </a:lvl1pPr>
          </a:lstStyle>
          <a:p>
            <a:fld id="{45C9D789-339B-492B-8B1F-3B76F4FA09E8}" type="slidenum">
              <a:rPr lang="en-US" smtClean="0"/>
              <a:t>‹#›</a:t>
            </a:fld>
            <a:endParaRPr lang="en-US"/>
          </a:p>
        </p:txBody>
      </p:sp>
    </p:spTree>
    <p:extLst>
      <p:ext uri="{BB962C8B-B14F-4D97-AF65-F5344CB8AC3E}">
        <p14:creationId xmlns:p14="http://schemas.microsoft.com/office/powerpoint/2010/main" val="1814204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Master">
    <p:bg>
      <p:bgPr>
        <a:gradFill flip="none" rotWithShape="1">
          <a:gsLst>
            <a:gs pos="0">
              <a:srgbClr val="414141"/>
            </a:gs>
            <a:gs pos="17000">
              <a:srgbClr val="414141"/>
            </a:gs>
            <a:gs pos="100000">
              <a:srgbClr val="414141"/>
            </a:gs>
          </a:gsLst>
          <a:lin ang="5400000" scaled="1"/>
          <a:tileRect/>
        </a:gradFill>
        <a:effectLst/>
      </p:bgPr>
    </p:bg>
    <p:spTree>
      <p:nvGrpSpPr>
        <p:cNvPr id="1" name=""/>
        <p:cNvGrpSpPr/>
        <p:nvPr/>
      </p:nvGrpSpPr>
      <p:grpSpPr>
        <a:xfrm>
          <a:off x="0" y="0"/>
          <a:ext cx="0" cy="0"/>
          <a:chOff x="0" y="0"/>
          <a:chExt cx="0" cy="0"/>
        </a:xfrm>
      </p:grpSpPr>
      <p:sp>
        <p:nvSpPr>
          <p:cNvPr id="6" name="Rectangle 5"/>
          <p:cNvSpPr/>
          <p:nvPr userDrawn="1"/>
        </p:nvSpPr>
        <p:spPr>
          <a:xfrm>
            <a:off x="3874416" y="0"/>
            <a:ext cx="8317584" cy="6858000"/>
          </a:xfrm>
          <a:prstGeom prst="rect">
            <a:avLst/>
          </a:prstGeom>
          <a:solidFill>
            <a:srgbClr val="4141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noFill/>
            </a:endParaRPr>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t="4309" b="14344"/>
          <a:stretch/>
        </p:blipFill>
        <p:spPr>
          <a:xfrm>
            <a:off x="0" y="-75538"/>
            <a:ext cx="12257466" cy="6933538"/>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098029" y="2505359"/>
            <a:ext cx="970559" cy="970559"/>
          </a:xfrm>
          <a:prstGeom prst="rect">
            <a:avLst/>
          </a:prstGeom>
          <a:ln w="3175">
            <a:solidFill>
              <a:schemeClr val="tx1"/>
            </a:solidFill>
          </a:ln>
        </p:spPr>
      </p:pic>
      <p:sp>
        <p:nvSpPr>
          <p:cNvPr id="7" name="Rectangle 6"/>
          <p:cNvSpPr/>
          <p:nvPr userDrawn="1"/>
        </p:nvSpPr>
        <p:spPr>
          <a:xfrm>
            <a:off x="6359152" y="4007424"/>
            <a:ext cx="6472486" cy="1015663"/>
          </a:xfrm>
          <a:prstGeom prst="rect">
            <a:avLst/>
          </a:prstGeom>
        </p:spPr>
        <p:txBody>
          <a:bodyPr wrap="square">
            <a:spAutoFit/>
            <a:scene3d>
              <a:camera prst="orthographicFront"/>
              <a:lightRig rig="threePt" dir="t"/>
            </a:scene3d>
            <a:sp3d contourW="12700">
              <a:contourClr>
                <a:schemeClr val="tx1"/>
              </a:contourClr>
            </a:sp3d>
          </a:bodyPr>
          <a:lstStyle/>
          <a:p>
            <a:pPr algn="ctr"/>
            <a:r>
              <a:rPr lang="en-US" sz="3600" b="1" kern="1400" spc="310" dirty="0" err="1" smtClean="0">
                <a:solidFill>
                  <a:schemeClr val="accent2"/>
                </a:solidFill>
                <a:effectLst>
                  <a:outerShdw blurRad="50800" dist="38100" dir="2700000" algn="tl" rotWithShape="0">
                    <a:prstClr val="black">
                      <a:alpha val="57000"/>
                    </a:prstClr>
                  </a:outerShdw>
                </a:effectLst>
              </a:rPr>
              <a:t>KARNS</a:t>
            </a:r>
            <a:r>
              <a:rPr lang="en-US" sz="3600" b="1" kern="1400" spc="310" baseline="0" dirty="0" smtClean="0">
                <a:solidFill>
                  <a:schemeClr val="accent2"/>
                </a:solidFill>
                <a:effectLst>
                  <a:outerShdw blurRad="50800" dist="38100" dir="2700000" algn="tl" rotWithShape="0">
                    <a:prstClr val="black">
                      <a:alpha val="57000"/>
                    </a:prstClr>
                  </a:outerShdw>
                </a:effectLst>
              </a:rPr>
              <a:t> CITY </a:t>
            </a:r>
            <a:endParaRPr lang="en-US" sz="3600" b="1" kern="1400" spc="310" dirty="0" smtClean="0">
              <a:solidFill>
                <a:schemeClr val="accent2"/>
              </a:solidFill>
              <a:effectLst>
                <a:outerShdw blurRad="50800" dist="38100" dir="2700000" algn="tl" rotWithShape="0">
                  <a:prstClr val="black">
                    <a:alpha val="57000"/>
                  </a:prstClr>
                </a:outerShdw>
              </a:effectLst>
            </a:endParaRPr>
          </a:p>
          <a:p>
            <a:pPr algn="ctr"/>
            <a:r>
              <a:rPr lang="en-US" sz="2400" b="1" kern="1400" spc="310" dirty="0" smtClean="0">
                <a:solidFill>
                  <a:schemeClr val="accent2"/>
                </a:solidFill>
                <a:effectLst>
                  <a:outerShdw blurRad="50800" dist="38100" dir="2700000" algn="tl" rotWithShape="0">
                    <a:prstClr val="black">
                      <a:alpha val="57000"/>
                    </a:prstClr>
                  </a:outerShdw>
                </a:effectLst>
              </a:rPr>
              <a:t>AREA</a:t>
            </a:r>
            <a:r>
              <a:rPr lang="en-US" sz="2400" b="1" kern="1400" spc="310" baseline="0" dirty="0" smtClean="0">
                <a:solidFill>
                  <a:schemeClr val="accent2"/>
                </a:solidFill>
                <a:effectLst>
                  <a:outerShdw blurRad="50800" dist="38100" dir="2700000" algn="tl" rotWithShape="0">
                    <a:prstClr val="black">
                      <a:alpha val="57000"/>
                    </a:prstClr>
                  </a:outerShdw>
                </a:effectLst>
              </a:rPr>
              <a:t> </a:t>
            </a:r>
            <a:r>
              <a:rPr lang="en-US" sz="2400" b="1" kern="1400" spc="310" dirty="0" smtClean="0">
                <a:solidFill>
                  <a:schemeClr val="accent2"/>
                </a:solidFill>
                <a:effectLst>
                  <a:outerShdw blurRad="50800" dist="38100" dir="2700000" algn="tl" rotWithShape="0">
                    <a:prstClr val="black">
                      <a:alpha val="57000"/>
                    </a:prstClr>
                  </a:outerShdw>
                </a:effectLst>
              </a:rPr>
              <a:t>SCHOOL</a:t>
            </a:r>
            <a:r>
              <a:rPr lang="en-US" sz="2400" b="1" kern="1400" spc="310" baseline="0" dirty="0" smtClean="0">
                <a:solidFill>
                  <a:schemeClr val="accent2"/>
                </a:solidFill>
                <a:effectLst>
                  <a:outerShdw blurRad="50800" dist="38100" dir="2700000" algn="tl" rotWithShape="0">
                    <a:prstClr val="black">
                      <a:alpha val="57000"/>
                    </a:prstClr>
                  </a:outerShdw>
                </a:effectLst>
              </a:rPr>
              <a:t> DISTRICT</a:t>
            </a:r>
            <a:endParaRPr lang="en-US" sz="2400" b="1" kern="1400" spc="100" dirty="0">
              <a:solidFill>
                <a:schemeClr val="accent2"/>
              </a:solidFill>
              <a:effectLst>
                <a:outerShdw blurRad="38100" dist="38100" dir="2700000" algn="tl">
                  <a:srgbClr val="000000">
                    <a:alpha val="43137"/>
                  </a:srgbClr>
                </a:outerShdw>
              </a:effectLst>
            </a:endParaRPr>
          </a:p>
        </p:txBody>
      </p:sp>
      <p:sp>
        <p:nvSpPr>
          <p:cNvPr id="8" name="TextBox 7"/>
          <p:cNvSpPr txBox="1"/>
          <p:nvPr userDrawn="1"/>
        </p:nvSpPr>
        <p:spPr>
          <a:xfrm>
            <a:off x="7537995" y="3579198"/>
            <a:ext cx="4114800" cy="400110"/>
          </a:xfrm>
          <a:prstGeom prst="rect">
            <a:avLst/>
          </a:prstGeom>
          <a:noFill/>
        </p:spPr>
        <p:txBody>
          <a:bodyPr wrap="square" rtlCol="0">
            <a:spAutoFit/>
          </a:bodyPr>
          <a:lstStyle/>
          <a:p>
            <a:pPr algn="ctr"/>
            <a:r>
              <a:rPr lang="en-US" sz="2000" kern="1400" dirty="0" smtClean="0">
                <a:effectLst>
                  <a:outerShdw blurRad="50800" dist="38100" dir="2700000" algn="tl" rotWithShape="0">
                    <a:prstClr val="black">
                      <a:alpha val="40000"/>
                    </a:prstClr>
                  </a:outerShdw>
                </a:effectLst>
              </a:rPr>
              <a:t>Crabtree, </a:t>
            </a:r>
            <a:r>
              <a:rPr lang="en-US" sz="2000" kern="1400" dirty="0">
                <a:effectLst>
                  <a:outerShdw blurRad="50800" dist="38100" dir="2700000" algn="tl" rotWithShape="0">
                    <a:prstClr val="black">
                      <a:alpha val="40000"/>
                    </a:prstClr>
                  </a:outerShdw>
                </a:effectLst>
              </a:rPr>
              <a:t>R</a:t>
            </a:r>
            <a:r>
              <a:rPr lang="en-US" sz="2000" kern="1400" dirty="0" smtClean="0">
                <a:effectLst>
                  <a:outerShdw blurRad="50800" dist="38100" dir="2700000" algn="tl" rotWithShape="0">
                    <a:prstClr val="black">
                      <a:alpha val="40000"/>
                    </a:prstClr>
                  </a:outerShdw>
                </a:effectLst>
              </a:rPr>
              <a:t>ohrbaugh &amp; Associates</a:t>
            </a:r>
          </a:p>
        </p:txBody>
      </p:sp>
      <p:sp>
        <p:nvSpPr>
          <p:cNvPr id="10" name="Rectangle 9"/>
          <p:cNvSpPr/>
          <p:nvPr userDrawn="1"/>
        </p:nvSpPr>
        <p:spPr>
          <a:xfrm>
            <a:off x="7388224" y="5846880"/>
            <a:ext cx="4414350" cy="523220"/>
          </a:xfrm>
          <a:prstGeom prst="rect">
            <a:avLst/>
          </a:prstGeom>
        </p:spPr>
        <p:txBody>
          <a:bodyPr wrap="none">
            <a:spAutoFit/>
          </a:bodyPr>
          <a:lstStyle/>
          <a:p>
            <a:pPr algn="ctr"/>
            <a:r>
              <a:rPr lang="en-US" sz="2800" b="1" kern="1400" spc="350" dirty="0" smtClean="0">
                <a:effectLst>
                  <a:outerShdw blurRad="38100" dist="38100" dir="2700000" algn="tl">
                    <a:srgbClr val="000000">
                      <a:alpha val="43137"/>
                    </a:srgbClr>
                  </a:outerShdw>
                </a:effectLst>
              </a:rPr>
              <a:t>CHICORA</a:t>
            </a:r>
            <a:r>
              <a:rPr lang="en-US" sz="2800" b="1" kern="1400" spc="350" baseline="0" dirty="0" smtClean="0">
                <a:effectLst>
                  <a:outerShdw blurRad="38100" dist="38100" dir="2700000" algn="tl">
                    <a:srgbClr val="000000">
                      <a:alpha val="43137"/>
                    </a:srgbClr>
                  </a:outerShdw>
                </a:effectLst>
              </a:rPr>
              <a:t> ELEMENTARY</a:t>
            </a:r>
            <a:endParaRPr lang="en-US" sz="2800" b="1" kern="1400" spc="350" dirty="0">
              <a:effectLst>
                <a:outerShdw blurRad="38100" dist="38100" dir="2700000" algn="tl">
                  <a:srgbClr val="000000">
                    <a:alpha val="43137"/>
                  </a:srgbClr>
                </a:outerShdw>
              </a:effectLst>
            </a:endParaRPr>
          </a:p>
        </p:txBody>
      </p:sp>
      <p:sp>
        <p:nvSpPr>
          <p:cNvPr id="12" name="Rectangle 11"/>
          <p:cNvSpPr/>
          <p:nvPr userDrawn="1"/>
        </p:nvSpPr>
        <p:spPr>
          <a:xfrm>
            <a:off x="7518553" y="5051203"/>
            <a:ext cx="4124462" cy="830997"/>
          </a:xfrm>
          <a:prstGeom prst="rect">
            <a:avLst/>
          </a:prstGeom>
        </p:spPr>
        <p:txBody>
          <a:bodyPr wrap="none">
            <a:spAutoFit/>
          </a:bodyPr>
          <a:lstStyle/>
          <a:p>
            <a:pPr algn="ctr"/>
            <a:r>
              <a:rPr lang="en-US" sz="2400" b="1" kern="1400" spc="350" dirty="0" smtClean="0">
                <a:effectLst>
                  <a:outerShdw blurRad="38100" dist="38100" dir="2700000" algn="tl">
                    <a:srgbClr val="000000">
                      <a:alpha val="43137"/>
                    </a:srgbClr>
                  </a:outerShdw>
                </a:effectLst>
              </a:rPr>
              <a:t>ARCHITECTURE / </a:t>
            </a:r>
          </a:p>
          <a:p>
            <a:pPr algn="ctr"/>
            <a:r>
              <a:rPr lang="en-US" sz="2400" b="1" kern="1400" spc="350" dirty="0" smtClean="0">
                <a:effectLst>
                  <a:outerShdw blurRad="38100" dist="38100" dir="2700000" algn="tl">
                    <a:srgbClr val="000000">
                      <a:alpha val="43137"/>
                    </a:srgbClr>
                  </a:outerShdw>
                </a:effectLst>
              </a:rPr>
              <a:t>ENGINEERING SERVICES</a:t>
            </a:r>
            <a:endParaRPr lang="en-US" sz="2400" b="1" kern="1400" spc="350" dirty="0">
              <a:effectLst>
                <a:outerShdw blurRad="38100" dist="38100" dir="2700000" algn="tl">
                  <a:srgbClr val="000000">
                    <a:alpha val="43137"/>
                  </a:srgbClr>
                </a:outerShdw>
              </a:effectLst>
            </a:endParaRPr>
          </a:p>
        </p:txBody>
      </p:sp>
      <p:sp>
        <p:nvSpPr>
          <p:cNvPr id="9" name="Rectangle 8"/>
          <p:cNvSpPr/>
          <p:nvPr userDrawn="1"/>
        </p:nvSpPr>
        <p:spPr>
          <a:xfrm>
            <a:off x="7921371" y="6314506"/>
            <a:ext cx="3318858" cy="461665"/>
          </a:xfrm>
          <a:prstGeom prst="rect">
            <a:avLst/>
          </a:prstGeom>
        </p:spPr>
        <p:txBody>
          <a:bodyPr wrap="none">
            <a:spAutoFit/>
          </a:bodyPr>
          <a:lstStyle/>
          <a:p>
            <a:pPr algn="ctr"/>
            <a:r>
              <a:rPr lang="en-US" sz="2400" b="1" kern="1400" spc="350" dirty="0" smtClean="0">
                <a:effectLst>
                  <a:outerShdw blurRad="38100" dist="38100" dir="2700000" algn="tl">
                    <a:srgbClr val="000000">
                      <a:alpha val="43137"/>
                    </a:srgbClr>
                  </a:outerShdw>
                </a:effectLst>
              </a:rPr>
              <a:t>DECEMBER 3, 2020</a:t>
            </a:r>
            <a:endParaRPr lang="en-US" sz="2400" b="1" kern="1400" spc="35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745731961"/>
      </p:ext>
    </p:extLst>
  </p:cSld>
  <p:clrMapOvr>
    <a:masterClrMapping/>
  </p:clrMapOvr>
  <p:transition>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roject Slide Option 3 Dark">
    <p:bg>
      <p:bgPr>
        <a:solidFill>
          <a:srgbClr val="242424"/>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l="11049" r="3716"/>
          <a:stretch/>
        </p:blipFill>
        <p:spPr>
          <a:xfrm>
            <a:off x="3433009" y="1"/>
            <a:ext cx="8758991" cy="6857999"/>
          </a:xfrm>
          <a:prstGeom prst="rect">
            <a:avLst/>
          </a:prstGeom>
        </p:spPr>
      </p:pic>
      <p:sp>
        <p:nvSpPr>
          <p:cNvPr id="4" name="Rectangle 3"/>
          <p:cNvSpPr/>
          <p:nvPr userDrawn="1"/>
        </p:nvSpPr>
        <p:spPr>
          <a:xfrm>
            <a:off x="3434615" y="1477687"/>
            <a:ext cx="5322771" cy="3970318"/>
          </a:xfrm>
          <a:prstGeom prst="rect">
            <a:avLst/>
          </a:prstGeom>
        </p:spPr>
        <p:txBody>
          <a:bodyPr wrap="square">
            <a:spAutoFit/>
          </a:bodyPr>
          <a:lstStyle/>
          <a:p>
            <a:pPr lvl="0" algn="ctr" fontAlgn="base">
              <a:spcBef>
                <a:spcPct val="0"/>
              </a:spcBef>
              <a:spcAft>
                <a:spcPct val="0"/>
              </a:spcAft>
              <a:defRPr/>
            </a:pPr>
            <a:r>
              <a:rPr lang="en-US" altLang="en-US" sz="4400" b="1" spc="100" dirty="0" smtClean="0">
                <a:solidFill>
                  <a:schemeClr val="tx2"/>
                </a:solidFill>
              </a:rPr>
              <a:t>MIDDLETOWN AREA</a:t>
            </a:r>
            <a:r>
              <a:rPr lang="en-US" altLang="en-US" sz="4400" b="1" spc="100" baseline="0" dirty="0" smtClean="0">
                <a:solidFill>
                  <a:schemeClr val="tx2"/>
                </a:solidFill>
              </a:rPr>
              <a:t> </a:t>
            </a:r>
          </a:p>
          <a:p>
            <a:pPr lvl="0" algn="ctr" fontAlgn="base">
              <a:spcBef>
                <a:spcPct val="0"/>
              </a:spcBef>
              <a:spcAft>
                <a:spcPct val="0"/>
              </a:spcAft>
              <a:defRPr/>
            </a:pPr>
            <a:r>
              <a:rPr lang="en-US" altLang="en-US" sz="3600" b="1" spc="100" baseline="0" dirty="0" smtClean="0">
                <a:solidFill>
                  <a:schemeClr val="tx2"/>
                </a:solidFill>
              </a:rPr>
              <a:t>HIGH SCHOOL</a:t>
            </a:r>
          </a:p>
          <a:p>
            <a:pPr lvl="0" algn="ctr" fontAlgn="base">
              <a:spcBef>
                <a:spcPct val="0"/>
              </a:spcBef>
              <a:spcAft>
                <a:spcPct val="0"/>
              </a:spcAft>
              <a:defRPr/>
            </a:pPr>
            <a:endParaRPr lang="en-US" altLang="en-US" sz="3200" b="1" spc="100" baseline="0" dirty="0" smtClean="0">
              <a:solidFill>
                <a:schemeClr val="tx2"/>
              </a:solidFill>
            </a:endParaRPr>
          </a:p>
          <a:p>
            <a:pPr lvl="0" algn="just" fontAlgn="base">
              <a:spcBef>
                <a:spcPct val="0"/>
              </a:spcBef>
              <a:spcAft>
                <a:spcPct val="0"/>
              </a:spcAft>
              <a:defRPr/>
            </a:pPr>
            <a:r>
              <a:rPr lang="en-US" altLang="en-US" sz="2800" b="1" spc="100" dirty="0" smtClean="0">
                <a:solidFill>
                  <a:schemeClr val="tx1"/>
                </a:solidFill>
              </a:rPr>
              <a:t>The design of the new school features a Central Commons area with public access space to include library / media center, gymnasium, and administration</a:t>
            </a:r>
            <a:endParaRPr lang="en-US" altLang="en-US" sz="2800" b="1" spc="100" dirty="0">
              <a:solidFill>
                <a:schemeClr val="tx2"/>
              </a:solidFill>
            </a:endParaRPr>
          </a:p>
        </p:txBody>
      </p:sp>
      <p:sp>
        <p:nvSpPr>
          <p:cNvPr id="6" name="Rectangle 5"/>
          <p:cNvSpPr/>
          <p:nvPr userDrawn="1"/>
        </p:nvSpPr>
        <p:spPr>
          <a:xfrm>
            <a:off x="1" y="3429000"/>
            <a:ext cx="3433811" cy="2031325"/>
          </a:xfrm>
          <a:prstGeom prst="rect">
            <a:avLst/>
          </a:prstGeom>
        </p:spPr>
        <p:txBody>
          <a:bodyPr wrap="square">
            <a:spAutoFit/>
          </a:bodyPr>
          <a:lstStyle/>
          <a:p>
            <a:pPr lvl="0" algn="ctr" fontAlgn="base">
              <a:spcBef>
                <a:spcPct val="0"/>
              </a:spcBef>
              <a:spcAft>
                <a:spcPct val="0"/>
              </a:spcAft>
              <a:defRPr/>
            </a:pPr>
            <a:r>
              <a:rPr lang="en-US" altLang="en-US" sz="1800" b="1" spc="100" dirty="0" smtClean="0">
                <a:solidFill>
                  <a:schemeClr val="tx1"/>
                </a:solidFill>
              </a:rPr>
              <a:t>21</a:t>
            </a:r>
            <a:r>
              <a:rPr lang="en-US" altLang="en-US" sz="1800" b="1" spc="100" baseline="30000" dirty="0" smtClean="0">
                <a:solidFill>
                  <a:schemeClr val="tx1"/>
                </a:solidFill>
              </a:rPr>
              <a:t>st</a:t>
            </a:r>
            <a:r>
              <a:rPr lang="en-US" altLang="en-US" sz="1800" b="1" spc="100" dirty="0" smtClean="0">
                <a:solidFill>
                  <a:schemeClr val="tx1"/>
                </a:solidFill>
              </a:rPr>
              <a:t> Century Design</a:t>
            </a:r>
          </a:p>
          <a:p>
            <a:pPr lvl="0" algn="ctr" fontAlgn="base">
              <a:spcBef>
                <a:spcPct val="0"/>
              </a:spcBef>
              <a:spcAft>
                <a:spcPct val="0"/>
              </a:spcAft>
              <a:defRPr/>
            </a:pPr>
            <a:endParaRPr lang="en-US" altLang="en-US" sz="1800" b="1" spc="100" dirty="0" smtClean="0">
              <a:solidFill>
                <a:schemeClr val="tx1"/>
              </a:solidFill>
            </a:endParaRPr>
          </a:p>
          <a:p>
            <a:pPr lvl="0" algn="ctr" fontAlgn="base">
              <a:spcBef>
                <a:spcPct val="0"/>
              </a:spcBef>
              <a:spcAft>
                <a:spcPct val="0"/>
              </a:spcAft>
              <a:defRPr/>
            </a:pPr>
            <a:r>
              <a:rPr lang="en-US" altLang="en-US" sz="1800" b="1" spc="100" dirty="0" smtClean="0">
                <a:solidFill>
                  <a:schemeClr val="tx1"/>
                </a:solidFill>
              </a:rPr>
              <a:t>800 Students</a:t>
            </a:r>
          </a:p>
          <a:p>
            <a:pPr lvl="0" algn="ctr" fontAlgn="base">
              <a:spcBef>
                <a:spcPct val="0"/>
              </a:spcBef>
              <a:spcAft>
                <a:spcPct val="0"/>
              </a:spcAft>
              <a:defRPr/>
            </a:pPr>
            <a:endParaRPr lang="en-US" altLang="en-US" sz="1800" b="1" spc="100" dirty="0" smtClean="0">
              <a:solidFill>
                <a:schemeClr val="tx1"/>
              </a:solidFill>
            </a:endParaRPr>
          </a:p>
          <a:p>
            <a:pPr lvl="0" algn="ctr" fontAlgn="base">
              <a:spcBef>
                <a:spcPct val="0"/>
              </a:spcBef>
              <a:spcAft>
                <a:spcPct val="0"/>
              </a:spcAft>
              <a:defRPr/>
            </a:pPr>
            <a:r>
              <a:rPr lang="en-US" altLang="en-US" sz="1800" b="1" spc="100" dirty="0" smtClean="0">
                <a:solidFill>
                  <a:schemeClr val="tx1"/>
                </a:solidFill>
              </a:rPr>
              <a:t>Building Modernization</a:t>
            </a:r>
          </a:p>
          <a:p>
            <a:pPr lvl="0" algn="ctr" fontAlgn="base">
              <a:spcBef>
                <a:spcPct val="0"/>
              </a:spcBef>
              <a:spcAft>
                <a:spcPct val="0"/>
              </a:spcAft>
              <a:defRPr/>
            </a:pPr>
            <a:endParaRPr lang="en-US" altLang="en-US" sz="1800" b="1" spc="100" dirty="0" smtClean="0">
              <a:solidFill>
                <a:schemeClr val="tx1"/>
              </a:solidFill>
            </a:endParaRPr>
          </a:p>
          <a:p>
            <a:pPr lvl="0" algn="ctr" fontAlgn="base">
              <a:spcBef>
                <a:spcPct val="0"/>
              </a:spcBef>
              <a:spcAft>
                <a:spcPct val="0"/>
              </a:spcAft>
              <a:defRPr/>
            </a:pPr>
            <a:r>
              <a:rPr lang="en-US" altLang="en-US" sz="1800" b="1" spc="100" dirty="0" smtClean="0">
                <a:solidFill>
                  <a:schemeClr val="tx1"/>
                </a:solidFill>
              </a:rPr>
              <a:t>Flexible Space</a:t>
            </a:r>
            <a:endParaRPr lang="en-US" altLang="en-US" sz="1800" b="1" spc="100" dirty="0">
              <a:solidFill>
                <a:schemeClr val="tx2"/>
              </a:solidFill>
            </a:endParaRPr>
          </a:p>
        </p:txBody>
      </p:sp>
    </p:spTree>
    <p:extLst>
      <p:ext uri="{BB962C8B-B14F-4D97-AF65-F5344CB8AC3E}">
        <p14:creationId xmlns:p14="http://schemas.microsoft.com/office/powerpoint/2010/main" val="31859545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750" fill="hold"/>
                                        <p:tgtEl>
                                          <p:spTgt spid="4"/>
                                        </p:tgtEl>
                                        <p:attrNameLst>
                                          <p:attrName>ppt_w</p:attrName>
                                        </p:attrNameLst>
                                      </p:cBhvr>
                                      <p:tavLst>
                                        <p:tav tm="0">
                                          <p:val>
                                            <p:fltVal val="0"/>
                                          </p:val>
                                        </p:tav>
                                        <p:tav tm="100000">
                                          <p:val>
                                            <p:strVal val="#ppt_w"/>
                                          </p:val>
                                        </p:tav>
                                      </p:tavLst>
                                    </p:anim>
                                    <p:anim calcmode="lin" valueType="num">
                                      <p:cBhvr>
                                        <p:cTn id="8" dur="750" fill="hold"/>
                                        <p:tgtEl>
                                          <p:spTgt spid="4"/>
                                        </p:tgtEl>
                                        <p:attrNameLst>
                                          <p:attrName>ppt_h</p:attrName>
                                        </p:attrNameLst>
                                      </p:cBhvr>
                                      <p:tavLst>
                                        <p:tav tm="0">
                                          <p:val>
                                            <p:fltVal val="0"/>
                                          </p:val>
                                        </p:tav>
                                        <p:tav tm="100000">
                                          <p:val>
                                            <p:strVal val="#ppt_h"/>
                                          </p:val>
                                        </p:tav>
                                      </p:tavLst>
                                    </p:anim>
                                    <p:animEffect transition="in" filter="fade">
                                      <p:cBhvr>
                                        <p:cTn id="9" dur="75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6" presetClass="emph" presetSubtype="0" fill="hold" grpId="1" nodeType="clickEffect">
                                  <p:stCondLst>
                                    <p:cond delay="0"/>
                                  </p:stCondLst>
                                  <p:childTnLst>
                                    <p:animScale>
                                      <p:cBhvr>
                                        <p:cTn id="13" dur="500" fill="hold"/>
                                        <p:tgtEl>
                                          <p:spTgt spid="4"/>
                                        </p:tgtEl>
                                      </p:cBhvr>
                                      <p:by x="50000" y="50000"/>
                                    </p:animScale>
                                  </p:childTnLst>
                                </p:cTn>
                              </p:par>
                              <p:par>
                                <p:cTn id="14" presetID="0" presetClass="path" presetSubtype="0" accel="50000" decel="50000" fill="hold" grpId="2" nodeType="withEffect">
                                  <p:stCondLst>
                                    <p:cond delay="0"/>
                                  </p:stCondLst>
                                  <p:childTnLst>
                                    <p:animMotion origin="layout" path="M -2.08333E-6 1.73472E-17 L -0.36341 -0.29398 " pathEditMode="relative" rAng="0" ptsTypes="AA">
                                      <p:cBhvr>
                                        <p:cTn id="15" dur="2000" fill="hold"/>
                                        <p:tgtEl>
                                          <p:spTgt spid="4"/>
                                        </p:tgtEl>
                                        <p:attrNameLst>
                                          <p:attrName>ppt_x</p:attrName>
                                          <p:attrName>ppt_y</p:attrName>
                                        </p:attrNameLst>
                                      </p:cBhvr>
                                      <p:rCtr x="-18242" y="-14468"/>
                                    </p:animMotion>
                                  </p:childTnLst>
                                </p:cTn>
                              </p:par>
                              <p:par>
                                <p:cTn id="16" presetID="2" presetClass="entr" presetSubtype="2" fill="hold" nodeType="withEffect">
                                  <p:stCondLst>
                                    <p:cond delay="25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1500" fill="hold"/>
                                        <p:tgtEl>
                                          <p:spTgt spid="5"/>
                                        </p:tgtEl>
                                        <p:attrNameLst>
                                          <p:attrName>ppt_x</p:attrName>
                                        </p:attrNameLst>
                                      </p:cBhvr>
                                      <p:tavLst>
                                        <p:tav tm="0">
                                          <p:val>
                                            <p:strVal val="1+#ppt_w/2"/>
                                          </p:val>
                                        </p:tav>
                                        <p:tav tm="100000">
                                          <p:val>
                                            <p:strVal val="#ppt_x"/>
                                          </p:val>
                                        </p:tav>
                                      </p:tavLst>
                                    </p:anim>
                                    <p:anim calcmode="lin" valueType="num">
                                      <p:cBhvr additive="base">
                                        <p:cTn id="19" dur="1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6">
                                            <p:txEl>
                                              <p:pRg st="0" end="0"/>
                                            </p:txEl>
                                          </p:spTgt>
                                        </p:tgtEl>
                                        <p:attrNameLst>
                                          <p:attrName>style.visibility</p:attrName>
                                        </p:attrNameLst>
                                      </p:cBhvr>
                                      <p:to>
                                        <p:strVal val="visible"/>
                                      </p:to>
                                    </p:set>
                                    <p:animEffect transition="in" filter="fade">
                                      <p:cBhvr>
                                        <p:cTn id="24" dur="500"/>
                                        <p:tgtEl>
                                          <p:spTgt spid="6">
                                            <p:txEl>
                                              <p:pRg st="0" end="0"/>
                                            </p:txEl>
                                          </p:spTgt>
                                        </p:tgtEl>
                                      </p:cBhvr>
                                    </p:animEffect>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6">
                                            <p:txEl>
                                              <p:pRg st="2" end="2"/>
                                            </p:txEl>
                                          </p:spTgt>
                                        </p:tgtEl>
                                        <p:attrNameLst>
                                          <p:attrName>style.visibility</p:attrName>
                                        </p:attrNameLst>
                                      </p:cBhvr>
                                      <p:to>
                                        <p:strVal val="visible"/>
                                      </p:to>
                                    </p:set>
                                    <p:animEffect transition="in" filter="fade">
                                      <p:cBhvr>
                                        <p:cTn id="28" dur="500"/>
                                        <p:tgtEl>
                                          <p:spTgt spid="6">
                                            <p:txEl>
                                              <p:pRg st="2" end="2"/>
                                            </p:txEl>
                                          </p:spTgt>
                                        </p:tgtEl>
                                      </p:cBhvr>
                                    </p:animEffect>
                                  </p:childTnLst>
                                </p:cTn>
                              </p:par>
                            </p:childTnLst>
                          </p:cTn>
                        </p:par>
                        <p:par>
                          <p:cTn id="29" fill="hold">
                            <p:stCondLst>
                              <p:cond delay="1000"/>
                            </p:stCondLst>
                            <p:childTnLst>
                              <p:par>
                                <p:cTn id="30" presetID="10" presetClass="entr" presetSubtype="0" fill="hold" grpId="0" nodeType="afterEffect">
                                  <p:stCondLst>
                                    <p:cond delay="0"/>
                                  </p:stCondLst>
                                  <p:childTnLst>
                                    <p:set>
                                      <p:cBhvr>
                                        <p:cTn id="31" dur="1" fill="hold">
                                          <p:stCondLst>
                                            <p:cond delay="0"/>
                                          </p:stCondLst>
                                        </p:cTn>
                                        <p:tgtEl>
                                          <p:spTgt spid="6">
                                            <p:txEl>
                                              <p:pRg st="4" end="4"/>
                                            </p:txEl>
                                          </p:spTgt>
                                        </p:tgtEl>
                                        <p:attrNameLst>
                                          <p:attrName>style.visibility</p:attrName>
                                        </p:attrNameLst>
                                      </p:cBhvr>
                                      <p:to>
                                        <p:strVal val="visible"/>
                                      </p:to>
                                    </p:set>
                                    <p:animEffect transition="in" filter="fade">
                                      <p:cBhvr>
                                        <p:cTn id="32" dur="500"/>
                                        <p:tgtEl>
                                          <p:spTgt spid="6">
                                            <p:txEl>
                                              <p:pRg st="4" end="4"/>
                                            </p:txEl>
                                          </p:spTgt>
                                        </p:tgtEl>
                                      </p:cBhvr>
                                    </p:animEffect>
                                  </p:childTnLst>
                                </p:cTn>
                              </p:par>
                            </p:childTnLst>
                          </p:cTn>
                        </p:par>
                        <p:par>
                          <p:cTn id="33" fill="hold">
                            <p:stCondLst>
                              <p:cond delay="1500"/>
                            </p:stCondLst>
                            <p:childTnLst>
                              <p:par>
                                <p:cTn id="34" presetID="10" presetClass="entr" presetSubtype="0" fill="hold" grpId="0" nodeType="afterEffect">
                                  <p:stCondLst>
                                    <p:cond delay="0"/>
                                  </p:stCondLst>
                                  <p:childTnLst>
                                    <p:set>
                                      <p:cBhvr>
                                        <p:cTn id="35" dur="1" fill="hold">
                                          <p:stCondLst>
                                            <p:cond delay="0"/>
                                          </p:stCondLst>
                                        </p:cTn>
                                        <p:tgtEl>
                                          <p:spTgt spid="6">
                                            <p:txEl>
                                              <p:pRg st="6" end="6"/>
                                            </p:txEl>
                                          </p:spTgt>
                                        </p:tgtEl>
                                        <p:attrNameLst>
                                          <p:attrName>style.visibility</p:attrName>
                                        </p:attrNameLst>
                                      </p:cBhvr>
                                      <p:to>
                                        <p:strVal val="visible"/>
                                      </p:to>
                                    </p:set>
                                    <p:animEffect transition="in" filter="fade">
                                      <p:cBhvr>
                                        <p:cTn id="36"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6" grpId="0" uiExpand="1" build="p" advAuto="0"/>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roject Slide Option 3 Light">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l="11049" r="3716"/>
          <a:stretch/>
        </p:blipFill>
        <p:spPr>
          <a:xfrm>
            <a:off x="3433009" y="1"/>
            <a:ext cx="8758991" cy="6857999"/>
          </a:xfrm>
          <a:prstGeom prst="rect">
            <a:avLst/>
          </a:prstGeom>
        </p:spPr>
      </p:pic>
      <p:sp>
        <p:nvSpPr>
          <p:cNvPr id="4" name="Rectangle 3"/>
          <p:cNvSpPr/>
          <p:nvPr userDrawn="1"/>
        </p:nvSpPr>
        <p:spPr>
          <a:xfrm>
            <a:off x="3434615" y="1477687"/>
            <a:ext cx="5322771" cy="3970318"/>
          </a:xfrm>
          <a:prstGeom prst="rect">
            <a:avLst/>
          </a:prstGeom>
        </p:spPr>
        <p:txBody>
          <a:bodyPr wrap="square">
            <a:spAutoFit/>
          </a:bodyPr>
          <a:lstStyle/>
          <a:p>
            <a:pPr lvl="0" algn="ctr" fontAlgn="base">
              <a:spcBef>
                <a:spcPct val="0"/>
              </a:spcBef>
              <a:spcAft>
                <a:spcPct val="0"/>
              </a:spcAft>
              <a:defRPr/>
            </a:pPr>
            <a:r>
              <a:rPr lang="en-US" altLang="en-US" sz="4400" b="1" spc="100" dirty="0" smtClean="0">
                <a:solidFill>
                  <a:schemeClr val="tx2"/>
                </a:solidFill>
              </a:rPr>
              <a:t>MIDDLETOWN AREA</a:t>
            </a:r>
            <a:r>
              <a:rPr lang="en-US" altLang="en-US" sz="4400" b="1" spc="100" baseline="0" dirty="0" smtClean="0">
                <a:solidFill>
                  <a:schemeClr val="tx2"/>
                </a:solidFill>
              </a:rPr>
              <a:t> </a:t>
            </a:r>
          </a:p>
          <a:p>
            <a:pPr lvl="0" algn="ctr" fontAlgn="base">
              <a:spcBef>
                <a:spcPct val="0"/>
              </a:spcBef>
              <a:spcAft>
                <a:spcPct val="0"/>
              </a:spcAft>
              <a:defRPr/>
            </a:pPr>
            <a:r>
              <a:rPr lang="en-US" altLang="en-US" sz="3600" b="1" spc="100" baseline="0" dirty="0" smtClean="0">
                <a:solidFill>
                  <a:schemeClr val="tx2"/>
                </a:solidFill>
              </a:rPr>
              <a:t>HIGH SCHOOL</a:t>
            </a:r>
          </a:p>
          <a:p>
            <a:pPr lvl="0" algn="ctr" fontAlgn="base">
              <a:spcBef>
                <a:spcPct val="0"/>
              </a:spcBef>
              <a:spcAft>
                <a:spcPct val="0"/>
              </a:spcAft>
              <a:defRPr/>
            </a:pPr>
            <a:endParaRPr lang="en-US" altLang="en-US" sz="3200" b="1" spc="100" baseline="0" dirty="0" smtClean="0">
              <a:solidFill>
                <a:schemeClr val="tx2"/>
              </a:solidFill>
            </a:endParaRPr>
          </a:p>
          <a:p>
            <a:pPr lvl="0" algn="just" fontAlgn="base">
              <a:spcBef>
                <a:spcPct val="0"/>
              </a:spcBef>
              <a:spcAft>
                <a:spcPct val="0"/>
              </a:spcAft>
              <a:defRPr/>
            </a:pPr>
            <a:r>
              <a:rPr lang="en-US" altLang="en-US" sz="2800" b="1" spc="100" dirty="0" smtClean="0">
                <a:solidFill>
                  <a:schemeClr val="accent3"/>
                </a:solidFill>
              </a:rPr>
              <a:t>The design of the new school features a Central Commons area with public access space to include library / media center, gymnasium, and administration</a:t>
            </a:r>
            <a:endParaRPr lang="en-US" altLang="en-US" sz="2800" b="1" spc="100" dirty="0">
              <a:solidFill>
                <a:schemeClr val="accent3"/>
              </a:solidFill>
            </a:endParaRPr>
          </a:p>
        </p:txBody>
      </p:sp>
      <p:sp>
        <p:nvSpPr>
          <p:cNvPr id="6" name="Rectangle 5"/>
          <p:cNvSpPr/>
          <p:nvPr userDrawn="1"/>
        </p:nvSpPr>
        <p:spPr>
          <a:xfrm>
            <a:off x="1" y="3429000"/>
            <a:ext cx="3433811" cy="2031325"/>
          </a:xfrm>
          <a:prstGeom prst="rect">
            <a:avLst/>
          </a:prstGeom>
        </p:spPr>
        <p:txBody>
          <a:bodyPr wrap="square">
            <a:spAutoFit/>
          </a:bodyPr>
          <a:lstStyle/>
          <a:p>
            <a:pPr lvl="0" algn="ctr" fontAlgn="base">
              <a:spcBef>
                <a:spcPct val="0"/>
              </a:spcBef>
              <a:spcAft>
                <a:spcPct val="0"/>
              </a:spcAft>
              <a:defRPr/>
            </a:pPr>
            <a:r>
              <a:rPr lang="en-US" altLang="en-US" sz="1800" b="1" spc="100" dirty="0" smtClean="0">
                <a:solidFill>
                  <a:schemeClr val="bg1"/>
                </a:solidFill>
              </a:rPr>
              <a:t>21</a:t>
            </a:r>
            <a:r>
              <a:rPr lang="en-US" altLang="en-US" sz="1800" b="1" spc="100" baseline="30000" dirty="0" smtClean="0">
                <a:solidFill>
                  <a:schemeClr val="bg1"/>
                </a:solidFill>
              </a:rPr>
              <a:t>st</a:t>
            </a:r>
            <a:r>
              <a:rPr lang="en-US" altLang="en-US" sz="1800" b="1" spc="100" dirty="0" smtClean="0">
                <a:solidFill>
                  <a:schemeClr val="bg1"/>
                </a:solidFill>
              </a:rPr>
              <a:t> Century Design</a:t>
            </a:r>
          </a:p>
          <a:p>
            <a:pPr lvl="0" algn="ctr" fontAlgn="base">
              <a:spcBef>
                <a:spcPct val="0"/>
              </a:spcBef>
              <a:spcAft>
                <a:spcPct val="0"/>
              </a:spcAft>
              <a:defRPr/>
            </a:pPr>
            <a:endParaRPr lang="en-US" altLang="en-US" sz="1800" b="1" spc="100" dirty="0" smtClean="0">
              <a:solidFill>
                <a:schemeClr val="bg1"/>
              </a:solidFill>
            </a:endParaRPr>
          </a:p>
          <a:p>
            <a:pPr lvl="0" algn="ctr" fontAlgn="base">
              <a:spcBef>
                <a:spcPct val="0"/>
              </a:spcBef>
              <a:spcAft>
                <a:spcPct val="0"/>
              </a:spcAft>
              <a:defRPr/>
            </a:pPr>
            <a:r>
              <a:rPr lang="en-US" altLang="en-US" sz="1800" b="1" spc="100" dirty="0" smtClean="0">
                <a:solidFill>
                  <a:schemeClr val="bg1"/>
                </a:solidFill>
              </a:rPr>
              <a:t>800 Students</a:t>
            </a:r>
          </a:p>
          <a:p>
            <a:pPr lvl="0" algn="ctr" fontAlgn="base">
              <a:spcBef>
                <a:spcPct val="0"/>
              </a:spcBef>
              <a:spcAft>
                <a:spcPct val="0"/>
              </a:spcAft>
              <a:defRPr/>
            </a:pPr>
            <a:endParaRPr lang="en-US" altLang="en-US" sz="1800" b="1" spc="100" dirty="0" smtClean="0">
              <a:solidFill>
                <a:schemeClr val="bg1"/>
              </a:solidFill>
            </a:endParaRPr>
          </a:p>
          <a:p>
            <a:pPr lvl="0" algn="ctr" fontAlgn="base">
              <a:spcBef>
                <a:spcPct val="0"/>
              </a:spcBef>
              <a:spcAft>
                <a:spcPct val="0"/>
              </a:spcAft>
              <a:defRPr/>
            </a:pPr>
            <a:r>
              <a:rPr lang="en-US" altLang="en-US" sz="1800" b="1" spc="100" dirty="0" smtClean="0">
                <a:solidFill>
                  <a:schemeClr val="bg1"/>
                </a:solidFill>
              </a:rPr>
              <a:t>Building Modernization</a:t>
            </a:r>
          </a:p>
          <a:p>
            <a:pPr lvl="0" algn="ctr" fontAlgn="base">
              <a:spcBef>
                <a:spcPct val="0"/>
              </a:spcBef>
              <a:spcAft>
                <a:spcPct val="0"/>
              </a:spcAft>
              <a:defRPr/>
            </a:pPr>
            <a:endParaRPr lang="en-US" altLang="en-US" sz="1800" b="1" spc="100" dirty="0" smtClean="0">
              <a:solidFill>
                <a:schemeClr val="bg1"/>
              </a:solidFill>
            </a:endParaRPr>
          </a:p>
          <a:p>
            <a:pPr lvl="0" algn="ctr" fontAlgn="base">
              <a:spcBef>
                <a:spcPct val="0"/>
              </a:spcBef>
              <a:spcAft>
                <a:spcPct val="0"/>
              </a:spcAft>
              <a:defRPr/>
            </a:pPr>
            <a:r>
              <a:rPr lang="en-US" altLang="en-US" sz="1800" b="1" spc="100" dirty="0" smtClean="0">
                <a:solidFill>
                  <a:schemeClr val="bg1"/>
                </a:solidFill>
              </a:rPr>
              <a:t>Flexible Space</a:t>
            </a:r>
            <a:endParaRPr lang="en-US" altLang="en-US" sz="1800" b="1" spc="100" dirty="0">
              <a:solidFill>
                <a:schemeClr val="bg1"/>
              </a:solidFill>
            </a:endParaRPr>
          </a:p>
        </p:txBody>
      </p:sp>
    </p:spTree>
    <p:extLst>
      <p:ext uri="{BB962C8B-B14F-4D97-AF65-F5344CB8AC3E}">
        <p14:creationId xmlns:p14="http://schemas.microsoft.com/office/powerpoint/2010/main" val="35861285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750" fill="hold"/>
                                        <p:tgtEl>
                                          <p:spTgt spid="4"/>
                                        </p:tgtEl>
                                        <p:attrNameLst>
                                          <p:attrName>ppt_w</p:attrName>
                                        </p:attrNameLst>
                                      </p:cBhvr>
                                      <p:tavLst>
                                        <p:tav tm="0">
                                          <p:val>
                                            <p:fltVal val="0"/>
                                          </p:val>
                                        </p:tav>
                                        <p:tav tm="100000">
                                          <p:val>
                                            <p:strVal val="#ppt_w"/>
                                          </p:val>
                                        </p:tav>
                                      </p:tavLst>
                                    </p:anim>
                                    <p:anim calcmode="lin" valueType="num">
                                      <p:cBhvr>
                                        <p:cTn id="8" dur="750" fill="hold"/>
                                        <p:tgtEl>
                                          <p:spTgt spid="4"/>
                                        </p:tgtEl>
                                        <p:attrNameLst>
                                          <p:attrName>ppt_h</p:attrName>
                                        </p:attrNameLst>
                                      </p:cBhvr>
                                      <p:tavLst>
                                        <p:tav tm="0">
                                          <p:val>
                                            <p:fltVal val="0"/>
                                          </p:val>
                                        </p:tav>
                                        <p:tav tm="100000">
                                          <p:val>
                                            <p:strVal val="#ppt_h"/>
                                          </p:val>
                                        </p:tav>
                                      </p:tavLst>
                                    </p:anim>
                                    <p:animEffect transition="in" filter="fade">
                                      <p:cBhvr>
                                        <p:cTn id="9" dur="75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6" presetClass="emph" presetSubtype="0" fill="hold" grpId="1" nodeType="clickEffect">
                                  <p:stCondLst>
                                    <p:cond delay="0"/>
                                  </p:stCondLst>
                                  <p:childTnLst>
                                    <p:animScale>
                                      <p:cBhvr>
                                        <p:cTn id="13" dur="500" fill="hold"/>
                                        <p:tgtEl>
                                          <p:spTgt spid="4"/>
                                        </p:tgtEl>
                                      </p:cBhvr>
                                      <p:by x="50000" y="50000"/>
                                    </p:animScale>
                                  </p:childTnLst>
                                </p:cTn>
                              </p:par>
                              <p:par>
                                <p:cTn id="14" presetID="0" presetClass="path" presetSubtype="0" accel="50000" decel="50000" fill="hold" grpId="2" nodeType="withEffect">
                                  <p:stCondLst>
                                    <p:cond delay="0"/>
                                  </p:stCondLst>
                                  <p:childTnLst>
                                    <p:animMotion origin="layout" path="M -2.08333E-6 1.73472E-17 L -0.36341 -0.29398 " pathEditMode="relative" rAng="0" ptsTypes="AA">
                                      <p:cBhvr>
                                        <p:cTn id="15" dur="2000" fill="hold"/>
                                        <p:tgtEl>
                                          <p:spTgt spid="4"/>
                                        </p:tgtEl>
                                        <p:attrNameLst>
                                          <p:attrName>ppt_x</p:attrName>
                                          <p:attrName>ppt_y</p:attrName>
                                        </p:attrNameLst>
                                      </p:cBhvr>
                                      <p:rCtr x="-18242" y="-14468"/>
                                    </p:animMotion>
                                  </p:childTnLst>
                                </p:cTn>
                              </p:par>
                              <p:par>
                                <p:cTn id="16" presetID="2" presetClass="entr" presetSubtype="2" fill="hold" nodeType="withEffect">
                                  <p:stCondLst>
                                    <p:cond delay="25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1500" fill="hold"/>
                                        <p:tgtEl>
                                          <p:spTgt spid="5"/>
                                        </p:tgtEl>
                                        <p:attrNameLst>
                                          <p:attrName>ppt_x</p:attrName>
                                        </p:attrNameLst>
                                      </p:cBhvr>
                                      <p:tavLst>
                                        <p:tav tm="0">
                                          <p:val>
                                            <p:strVal val="1+#ppt_w/2"/>
                                          </p:val>
                                        </p:tav>
                                        <p:tav tm="100000">
                                          <p:val>
                                            <p:strVal val="#ppt_x"/>
                                          </p:val>
                                        </p:tav>
                                      </p:tavLst>
                                    </p:anim>
                                    <p:anim calcmode="lin" valueType="num">
                                      <p:cBhvr additive="base">
                                        <p:cTn id="19" dur="1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6">
                                            <p:txEl>
                                              <p:pRg st="0" end="0"/>
                                            </p:txEl>
                                          </p:spTgt>
                                        </p:tgtEl>
                                        <p:attrNameLst>
                                          <p:attrName>style.visibility</p:attrName>
                                        </p:attrNameLst>
                                      </p:cBhvr>
                                      <p:to>
                                        <p:strVal val="visible"/>
                                      </p:to>
                                    </p:set>
                                    <p:animEffect transition="in" filter="fade">
                                      <p:cBhvr>
                                        <p:cTn id="24" dur="500"/>
                                        <p:tgtEl>
                                          <p:spTgt spid="6">
                                            <p:txEl>
                                              <p:pRg st="0" end="0"/>
                                            </p:txEl>
                                          </p:spTgt>
                                        </p:tgtEl>
                                      </p:cBhvr>
                                    </p:animEffect>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6">
                                            <p:txEl>
                                              <p:pRg st="2" end="2"/>
                                            </p:txEl>
                                          </p:spTgt>
                                        </p:tgtEl>
                                        <p:attrNameLst>
                                          <p:attrName>style.visibility</p:attrName>
                                        </p:attrNameLst>
                                      </p:cBhvr>
                                      <p:to>
                                        <p:strVal val="visible"/>
                                      </p:to>
                                    </p:set>
                                    <p:animEffect transition="in" filter="fade">
                                      <p:cBhvr>
                                        <p:cTn id="28" dur="500"/>
                                        <p:tgtEl>
                                          <p:spTgt spid="6">
                                            <p:txEl>
                                              <p:pRg st="2" end="2"/>
                                            </p:txEl>
                                          </p:spTgt>
                                        </p:tgtEl>
                                      </p:cBhvr>
                                    </p:animEffect>
                                  </p:childTnLst>
                                </p:cTn>
                              </p:par>
                            </p:childTnLst>
                          </p:cTn>
                        </p:par>
                        <p:par>
                          <p:cTn id="29" fill="hold">
                            <p:stCondLst>
                              <p:cond delay="1000"/>
                            </p:stCondLst>
                            <p:childTnLst>
                              <p:par>
                                <p:cTn id="30" presetID="10" presetClass="entr" presetSubtype="0" fill="hold" grpId="0" nodeType="afterEffect">
                                  <p:stCondLst>
                                    <p:cond delay="0"/>
                                  </p:stCondLst>
                                  <p:childTnLst>
                                    <p:set>
                                      <p:cBhvr>
                                        <p:cTn id="31" dur="1" fill="hold">
                                          <p:stCondLst>
                                            <p:cond delay="0"/>
                                          </p:stCondLst>
                                        </p:cTn>
                                        <p:tgtEl>
                                          <p:spTgt spid="6">
                                            <p:txEl>
                                              <p:pRg st="4" end="4"/>
                                            </p:txEl>
                                          </p:spTgt>
                                        </p:tgtEl>
                                        <p:attrNameLst>
                                          <p:attrName>style.visibility</p:attrName>
                                        </p:attrNameLst>
                                      </p:cBhvr>
                                      <p:to>
                                        <p:strVal val="visible"/>
                                      </p:to>
                                    </p:set>
                                    <p:animEffect transition="in" filter="fade">
                                      <p:cBhvr>
                                        <p:cTn id="32" dur="500"/>
                                        <p:tgtEl>
                                          <p:spTgt spid="6">
                                            <p:txEl>
                                              <p:pRg st="4" end="4"/>
                                            </p:txEl>
                                          </p:spTgt>
                                        </p:tgtEl>
                                      </p:cBhvr>
                                    </p:animEffect>
                                  </p:childTnLst>
                                </p:cTn>
                              </p:par>
                            </p:childTnLst>
                          </p:cTn>
                        </p:par>
                        <p:par>
                          <p:cTn id="33" fill="hold">
                            <p:stCondLst>
                              <p:cond delay="1500"/>
                            </p:stCondLst>
                            <p:childTnLst>
                              <p:par>
                                <p:cTn id="34" presetID="10" presetClass="entr" presetSubtype="0" fill="hold" grpId="0" nodeType="afterEffect">
                                  <p:stCondLst>
                                    <p:cond delay="0"/>
                                  </p:stCondLst>
                                  <p:childTnLst>
                                    <p:set>
                                      <p:cBhvr>
                                        <p:cTn id="35" dur="1" fill="hold">
                                          <p:stCondLst>
                                            <p:cond delay="0"/>
                                          </p:stCondLst>
                                        </p:cTn>
                                        <p:tgtEl>
                                          <p:spTgt spid="6">
                                            <p:txEl>
                                              <p:pRg st="6" end="6"/>
                                            </p:txEl>
                                          </p:spTgt>
                                        </p:tgtEl>
                                        <p:attrNameLst>
                                          <p:attrName>style.visibility</p:attrName>
                                        </p:attrNameLst>
                                      </p:cBhvr>
                                      <p:to>
                                        <p:strVal val="visible"/>
                                      </p:to>
                                    </p:set>
                                    <p:animEffect transition="in" filter="fade">
                                      <p:cBhvr>
                                        <p:cTn id="36"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6" grpId="0" build="p" advAuto="0"/>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Why CRA Slide">
    <p:bg>
      <p:bgPr>
        <a:solidFill>
          <a:srgbClr val="242424"/>
        </a:solidFill>
        <a:effectLst/>
      </p:bgPr>
    </p:bg>
    <p:spTree>
      <p:nvGrpSpPr>
        <p:cNvPr id="1" name=""/>
        <p:cNvGrpSpPr/>
        <p:nvPr/>
      </p:nvGrpSpPr>
      <p:grpSpPr>
        <a:xfrm>
          <a:off x="0" y="0"/>
          <a:ext cx="0" cy="0"/>
          <a:chOff x="0" y="0"/>
          <a:chExt cx="0" cy="0"/>
        </a:xfrm>
      </p:grpSpPr>
      <p:sp>
        <p:nvSpPr>
          <p:cNvPr id="2" name="Rectangle 1"/>
          <p:cNvSpPr/>
          <p:nvPr userDrawn="1"/>
        </p:nvSpPr>
        <p:spPr>
          <a:xfrm>
            <a:off x="4684673" y="1598781"/>
            <a:ext cx="2762627" cy="584775"/>
          </a:xfrm>
          <a:prstGeom prst="rect">
            <a:avLst/>
          </a:prstGeom>
        </p:spPr>
        <p:txBody>
          <a:bodyPr wrap="square">
            <a:spAutoFit/>
          </a:bodyPr>
          <a:lstStyle/>
          <a:p>
            <a:pPr algn="ctr">
              <a:defRPr/>
            </a:pPr>
            <a:r>
              <a:rPr lang="en-US" altLang="en-US" sz="3200" b="1" spc="300" dirty="0" smtClean="0"/>
              <a:t>OUR </a:t>
            </a:r>
            <a:r>
              <a:rPr lang="en-US" altLang="en-US" sz="3200" b="1" spc="300" dirty="0" smtClean="0">
                <a:solidFill>
                  <a:schemeClr val="tx2"/>
                </a:solidFill>
              </a:rPr>
              <a:t>PEOPLE</a:t>
            </a:r>
            <a:endParaRPr lang="en-US" altLang="en-US" sz="3200" b="1" spc="300" dirty="0">
              <a:solidFill>
                <a:schemeClr val="tx2"/>
              </a:solidFill>
            </a:endParaRPr>
          </a:p>
        </p:txBody>
      </p:sp>
      <p:sp>
        <p:nvSpPr>
          <p:cNvPr id="3" name="Rectangle 2"/>
          <p:cNvSpPr/>
          <p:nvPr userDrawn="1"/>
        </p:nvSpPr>
        <p:spPr>
          <a:xfrm>
            <a:off x="3275928" y="581088"/>
            <a:ext cx="5580118" cy="584775"/>
          </a:xfrm>
          <a:prstGeom prst="rect">
            <a:avLst/>
          </a:prstGeom>
        </p:spPr>
        <p:txBody>
          <a:bodyPr wrap="none">
            <a:spAutoFit/>
          </a:bodyPr>
          <a:lstStyle/>
          <a:p>
            <a:pPr algn="ctr">
              <a:defRPr/>
            </a:pPr>
            <a:r>
              <a:rPr lang="en-US" altLang="en-US" sz="3200" b="1" spc="300" dirty="0" smtClean="0">
                <a:solidFill>
                  <a:schemeClr val="tx2"/>
                </a:solidFill>
              </a:rPr>
              <a:t>UNIQUE </a:t>
            </a:r>
            <a:r>
              <a:rPr lang="en-US" altLang="en-US" sz="3200" b="1" spc="300" dirty="0" smtClean="0"/>
              <a:t>UNDERSTANDING </a:t>
            </a:r>
            <a:endParaRPr lang="en-US" altLang="en-US" sz="3200" b="1" spc="300" dirty="0"/>
          </a:p>
        </p:txBody>
      </p:sp>
      <p:sp>
        <p:nvSpPr>
          <p:cNvPr id="4" name="Rectangle 3"/>
          <p:cNvSpPr/>
          <p:nvPr userDrawn="1"/>
        </p:nvSpPr>
        <p:spPr>
          <a:xfrm>
            <a:off x="3182834" y="2626902"/>
            <a:ext cx="5825762" cy="584775"/>
          </a:xfrm>
          <a:prstGeom prst="rect">
            <a:avLst/>
          </a:prstGeom>
        </p:spPr>
        <p:txBody>
          <a:bodyPr wrap="none">
            <a:spAutoFit/>
          </a:bodyPr>
          <a:lstStyle/>
          <a:p>
            <a:pPr algn="ctr">
              <a:defRPr/>
            </a:pPr>
            <a:r>
              <a:rPr lang="en-US" altLang="en-US" sz="3200" b="1" spc="300" dirty="0" smtClean="0"/>
              <a:t>COLLABORATIVE </a:t>
            </a:r>
            <a:r>
              <a:rPr lang="en-US" altLang="en-US" sz="3200" b="1" spc="300" dirty="0" smtClean="0">
                <a:solidFill>
                  <a:schemeClr val="tx2"/>
                </a:solidFill>
              </a:rPr>
              <a:t>APPROACH</a:t>
            </a:r>
            <a:endParaRPr lang="en-US" altLang="en-US" sz="3200" b="1" spc="300" dirty="0">
              <a:solidFill>
                <a:schemeClr val="tx2"/>
              </a:solidFill>
            </a:endParaRPr>
          </a:p>
        </p:txBody>
      </p:sp>
      <p:sp>
        <p:nvSpPr>
          <p:cNvPr id="5" name="Rectangle 4"/>
          <p:cNvSpPr/>
          <p:nvPr userDrawn="1"/>
        </p:nvSpPr>
        <p:spPr>
          <a:xfrm>
            <a:off x="3515001" y="3644595"/>
            <a:ext cx="5101974" cy="584775"/>
          </a:xfrm>
          <a:prstGeom prst="rect">
            <a:avLst/>
          </a:prstGeom>
        </p:spPr>
        <p:txBody>
          <a:bodyPr wrap="none">
            <a:spAutoFit/>
          </a:bodyPr>
          <a:lstStyle/>
          <a:p>
            <a:pPr algn="ctr">
              <a:defRPr/>
            </a:pPr>
            <a:r>
              <a:rPr lang="en-US" altLang="en-US" sz="3200" b="1" spc="300" dirty="0" smtClean="0">
                <a:solidFill>
                  <a:schemeClr val="tx2"/>
                </a:solidFill>
              </a:rPr>
              <a:t>COST EFFECTIVE </a:t>
            </a:r>
            <a:r>
              <a:rPr lang="en-US" altLang="en-US" sz="3200" b="1" spc="300" dirty="0" smtClean="0"/>
              <a:t>DESIGN</a:t>
            </a:r>
            <a:endParaRPr lang="en-US" altLang="en-US" sz="3200" b="1" spc="300" dirty="0"/>
          </a:p>
        </p:txBody>
      </p:sp>
      <p:sp>
        <p:nvSpPr>
          <p:cNvPr id="6" name="Rectangle 5"/>
          <p:cNvSpPr/>
          <p:nvPr userDrawn="1"/>
        </p:nvSpPr>
        <p:spPr>
          <a:xfrm>
            <a:off x="3699698" y="4662288"/>
            <a:ext cx="4732578" cy="584775"/>
          </a:xfrm>
          <a:prstGeom prst="rect">
            <a:avLst/>
          </a:prstGeom>
        </p:spPr>
        <p:txBody>
          <a:bodyPr wrap="none">
            <a:spAutoFit/>
          </a:bodyPr>
          <a:lstStyle/>
          <a:p>
            <a:pPr algn="ctr">
              <a:defRPr/>
            </a:pPr>
            <a:r>
              <a:rPr lang="en-US" altLang="en-US" sz="3200" b="1" spc="300" dirty="0" smtClean="0"/>
              <a:t>GUARANTEED </a:t>
            </a:r>
            <a:r>
              <a:rPr lang="en-US" altLang="en-US" sz="3200" b="1" spc="300" dirty="0" smtClean="0">
                <a:solidFill>
                  <a:schemeClr val="tx2"/>
                </a:solidFill>
              </a:rPr>
              <a:t>BUDGET</a:t>
            </a:r>
            <a:endParaRPr lang="en-US" altLang="en-US" sz="3200" b="1" spc="300" dirty="0">
              <a:solidFill>
                <a:schemeClr val="tx2"/>
              </a:solidFill>
            </a:endParaRPr>
          </a:p>
        </p:txBody>
      </p:sp>
      <p:sp>
        <p:nvSpPr>
          <p:cNvPr id="7" name="Rectangle 6"/>
          <p:cNvSpPr/>
          <p:nvPr userDrawn="1"/>
        </p:nvSpPr>
        <p:spPr>
          <a:xfrm>
            <a:off x="4800553" y="5679981"/>
            <a:ext cx="2590324" cy="584775"/>
          </a:xfrm>
          <a:prstGeom prst="rect">
            <a:avLst/>
          </a:prstGeom>
        </p:spPr>
        <p:txBody>
          <a:bodyPr wrap="none">
            <a:spAutoFit/>
          </a:bodyPr>
          <a:lstStyle/>
          <a:p>
            <a:pPr algn="ctr">
              <a:defRPr/>
            </a:pPr>
            <a:r>
              <a:rPr lang="en-US" altLang="en-US" sz="3200" b="1" spc="300" dirty="0" smtClean="0"/>
              <a:t>PROXIMITY </a:t>
            </a:r>
            <a:endParaRPr lang="en-US" altLang="en-US" sz="3200" b="1" spc="300" dirty="0"/>
          </a:p>
        </p:txBody>
      </p:sp>
    </p:spTree>
    <p:extLst>
      <p:ext uri="{BB962C8B-B14F-4D97-AF65-F5344CB8AC3E}">
        <p14:creationId xmlns:p14="http://schemas.microsoft.com/office/powerpoint/2010/main" val="20464038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9" presetClass="emph" presetSubtype="0" grpId="1" nodeType="clickEffect">
                                  <p:stCondLst>
                                    <p:cond delay="0"/>
                                  </p:stCondLst>
                                  <p:childTnLst>
                                    <p:set>
                                      <p:cBhvr rctx="PPT">
                                        <p:cTn id="13" dur="indefinite"/>
                                        <p:tgtEl>
                                          <p:spTgt spid="3"/>
                                        </p:tgtEl>
                                        <p:attrNameLst>
                                          <p:attrName>style.opacity</p:attrName>
                                        </p:attrNameLst>
                                      </p:cBhvr>
                                      <p:to>
                                        <p:strVal val="0.1"/>
                                      </p:to>
                                    </p:set>
                                    <p:animEffect filter="image" prLst="opacity: 0.1">
                                      <p:cBhvr rctx="IE">
                                        <p:cTn id="14" dur="indefinite"/>
                                        <p:tgtEl>
                                          <p:spTgt spid="3"/>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1000" fill="hold"/>
                                        <p:tgtEl>
                                          <p:spTgt spid="2"/>
                                        </p:tgtEl>
                                        <p:attrNameLst>
                                          <p:attrName>ppt_w</p:attrName>
                                        </p:attrNameLst>
                                      </p:cBhvr>
                                      <p:tavLst>
                                        <p:tav tm="0">
                                          <p:val>
                                            <p:fltVal val="0"/>
                                          </p:val>
                                        </p:tav>
                                        <p:tav tm="100000">
                                          <p:val>
                                            <p:strVal val="#ppt_w"/>
                                          </p:val>
                                        </p:tav>
                                      </p:tavLst>
                                    </p:anim>
                                    <p:anim calcmode="lin" valueType="num">
                                      <p:cBhvr>
                                        <p:cTn id="18" dur="1000" fill="hold"/>
                                        <p:tgtEl>
                                          <p:spTgt spid="2"/>
                                        </p:tgtEl>
                                        <p:attrNameLst>
                                          <p:attrName>ppt_h</p:attrName>
                                        </p:attrNameLst>
                                      </p:cBhvr>
                                      <p:tavLst>
                                        <p:tav tm="0">
                                          <p:val>
                                            <p:fltVal val="0"/>
                                          </p:val>
                                        </p:tav>
                                        <p:tav tm="100000">
                                          <p:val>
                                            <p:strVal val="#ppt_h"/>
                                          </p:val>
                                        </p:tav>
                                      </p:tavLst>
                                    </p:anim>
                                    <p:animEffect transition="in" filter="fade">
                                      <p:cBhvr>
                                        <p:cTn id="19" dur="10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mph" presetSubtype="0" grpId="1" nodeType="clickEffect">
                                  <p:stCondLst>
                                    <p:cond delay="0"/>
                                  </p:stCondLst>
                                  <p:childTnLst>
                                    <p:set>
                                      <p:cBhvr rctx="PPT">
                                        <p:cTn id="23" dur="indefinite"/>
                                        <p:tgtEl>
                                          <p:spTgt spid="2"/>
                                        </p:tgtEl>
                                        <p:attrNameLst>
                                          <p:attrName>style.opacity</p:attrName>
                                        </p:attrNameLst>
                                      </p:cBhvr>
                                      <p:to>
                                        <p:strVal val="0.1"/>
                                      </p:to>
                                    </p:set>
                                    <p:animEffect filter="image" prLst="opacity: 0.1">
                                      <p:cBhvr rctx="IE">
                                        <p:cTn id="24" dur="indefinite"/>
                                        <p:tgtEl>
                                          <p:spTgt spid="2"/>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p:cTn id="27" dur="1000" fill="hold"/>
                                        <p:tgtEl>
                                          <p:spTgt spid="4"/>
                                        </p:tgtEl>
                                        <p:attrNameLst>
                                          <p:attrName>ppt_w</p:attrName>
                                        </p:attrNameLst>
                                      </p:cBhvr>
                                      <p:tavLst>
                                        <p:tav tm="0">
                                          <p:val>
                                            <p:fltVal val="0"/>
                                          </p:val>
                                        </p:tav>
                                        <p:tav tm="100000">
                                          <p:val>
                                            <p:strVal val="#ppt_w"/>
                                          </p:val>
                                        </p:tav>
                                      </p:tavLst>
                                    </p:anim>
                                    <p:anim calcmode="lin" valueType="num">
                                      <p:cBhvr>
                                        <p:cTn id="28" dur="1000" fill="hold"/>
                                        <p:tgtEl>
                                          <p:spTgt spid="4"/>
                                        </p:tgtEl>
                                        <p:attrNameLst>
                                          <p:attrName>ppt_h</p:attrName>
                                        </p:attrNameLst>
                                      </p:cBhvr>
                                      <p:tavLst>
                                        <p:tav tm="0">
                                          <p:val>
                                            <p:fltVal val="0"/>
                                          </p:val>
                                        </p:tav>
                                        <p:tav tm="100000">
                                          <p:val>
                                            <p:strVal val="#ppt_h"/>
                                          </p:val>
                                        </p:tav>
                                      </p:tavLst>
                                    </p:anim>
                                    <p:animEffect transition="in" filter="fade">
                                      <p:cBhvr>
                                        <p:cTn id="29" dur="10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mph" presetSubtype="0" grpId="1" nodeType="clickEffect">
                                  <p:stCondLst>
                                    <p:cond delay="0"/>
                                  </p:stCondLst>
                                  <p:childTnLst>
                                    <p:set>
                                      <p:cBhvr rctx="PPT">
                                        <p:cTn id="33" dur="indefinite"/>
                                        <p:tgtEl>
                                          <p:spTgt spid="4"/>
                                        </p:tgtEl>
                                        <p:attrNameLst>
                                          <p:attrName>style.opacity</p:attrName>
                                        </p:attrNameLst>
                                      </p:cBhvr>
                                      <p:to>
                                        <p:strVal val="0.1"/>
                                      </p:to>
                                    </p:set>
                                    <p:animEffect filter="image" prLst="opacity: 0.1">
                                      <p:cBhvr rctx="IE">
                                        <p:cTn id="34" dur="indefinite"/>
                                        <p:tgtEl>
                                          <p:spTgt spid="4"/>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p:cTn id="37" dur="1000" fill="hold"/>
                                        <p:tgtEl>
                                          <p:spTgt spid="5"/>
                                        </p:tgtEl>
                                        <p:attrNameLst>
                                          <p:attrName>ppt_w</p:attrName>
                                        </p:attrNameLst>
                                      </p:cBhvr>
                                      <p:tavLst>
                                        <p:tav tm="0">
                                          <p:val>
                                            <p:fltVal val="0"/>
                                          </p:val>
                                        </p:tav>
                                        <p:tav tm="100000">
                                          <p:val>
                                            <p:strVal val="#ppt_w"/>
                                          </p:val>
                                        </p:tav>
                                      </p:tavLst>
                                    </p:anim>
                                    <p:anim calcmode="lin" valueType="num">
                                      <p:cBhvr>
                                        <p:cTn id="38" dur="1000" fill="hold"/>
                                        <p:tgtEl>
                                          <p:spTgt spid="5"/>
                                        </p:tgtEl>
                                        <p:attrNameLst>
                                          <p:attrName>ppt_h</p:attrName>
                                        </p:attrNameLst>
                                      </p:cBhvr>
                                      <p:tavLst>
                                        <p:tav tm="0">
                                          <p:val>
                                            <p:fltVal val="0"/>
                                          </p:val>
                                        </p:tav>
                                        <p:tav tm="100000">
                                          <p:val>
                                            <p:strVal val="#ppt_h"/>
                                          </p:val>
                                        </p:tav>
                                      </p:tavLst>
                                    </p:anim>
                                    <p:animEffect transition="in" filter="fade">
                                      <p:cBhvr>
                                        <p:cTn id="39" dur="1000"/>
                                        <p:tgtEl>
                                          <p:spTgt spid="5"/>
                                        </p:tgtEl>
                                      </p:cBhvr>
                                    </p:animEffect>
                                  </p:childTnLst>
                                </p:cTn>
                              </p:par>
                            </p:childTnLst>
                          </p:cTn>
                        </p:par>
                      </p:childTnLst>
                    </p:cTn>
                  </p:par>
                  <p:par>
                    <p:cTn id="40" fill="hold">
                      <p:stCondLst>
                        <p:cond delay="indefinite"/>
                      </p:stCondLst>
                      <p:childTnLst>
                        <p:par>
                          <p:cTn id="41" fill="hold">
                            <p:stCondLst>
                              <p:cond delay="0"/>
                            </p:stCondLst>
                            <p:childTnLst>
                              <p:par>
                                <p:cTn id="42" presetID="9" presetClass="emph" presetSubtype="0" grpId="1" nodeType="clickEffect">
                                  <p:stCondLst>
                                    <p:cond delay="0"/>
                                  </p:stCondLst>
                                  <p:childTnLst>
                                    <p:set>
                                      <p:cBhvr rctx="PPT">
                                        <p:cTn id="43" dur="indefinite"/>
                                        <p:tgtEl>
                                          <p:spTgt spid="5"/>
                                        </p:tgtEl>
                                        <p:attrNameLst>
                                          <p:attrName>style.opacity</p:attrName>
                                        </p:attrNameLst>
                                      </p:cBhvr>
                                      <p:to>
                                        <p:strVal val="0.1"/>
                                      </p:to>
                                    </p:set>
                                    <p:animEffect filter="image" prLst="opacity: 0.1">
                                      <p:cBhvr rctx="IE">
                                        <p:cTn id="44" dur="indefinite"/>
                                        <p:tgtEl>
                                          <p:spTgt spid="5"/>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6"/>
                                        </p:tgtEl>
                                        <p:attrNameLst>
                                          <p:attrName>style.visibility</p:attrName>
                                        </p:attrNameLst>
                                      </p:cBhvr>
                                      <p:to>
                                        <p:strVal val="visible"/>
                                      </p:to>
                                    </p:set>
                                    <p:anim calcmode="lin" valueType="num">
                                      <p:cBhvr>
                                        <p:cTn id="47" dur="1000" fill="hold"/>
                                        <p:tgtEl>
                                          <p:spTgt spid="6"/>
                                        </p:tgtEl>
                                        <p:attrNameLst>
                                          <p:attrName>ppt_w</p:attrName>
                                        </p:attrNameLst>
                                      </p:cBhvr>
                                      <p:tavLst>
                                        <p:tav tm="0">
                                          <p:val>
                                            <p:fltVal val="0"/>
                                          </p:val>
                                        </p:tav>
                                        <p:tav tm="100000">
                                          <p:val>
                                            <p:strVal val="#ppt_w"/>
                                          </p:val>
                                        </p:tav>
                                      </p:tavLst>
                                    </p:anim>
                                    <p:anim calcmode="lin" valueType="num">
                                      <p:cBhvr>
                                        <p:cTn id="48" dur="1000" fill="hold"/>
                                        <p:tgtEl>
                                          <p:spTgt spid="6"/>
                                        </p:tgtEl>
                                        <p:attrNameLst>
                                          <p:attrName>ppt_h</p:attrName>
                                        </p:attrNameLst>
                                      </p:cBhvr>
                                      <p:tavLst>
                                        <p:tav tm="0">
                                          <p:val>
                                            <p:fltVal val="0"/>
                                          </p:val>
                                        </p:tav>
                                        <p:tav tm="100000">
                                          <p:val>
                                            <p:strVal val="#ppt_h"/>
                                          </p:val>
                                        </p:tav>
                                      </p:tavLst>
                                    </p:anim>
                                    <p:animEffect transition="in" filter="fade">
                                      <p:cBhvr>
                                        <p:cTn id="49" dur="1000"/>
                                        <p:tgtEl>
                                          <p:spTgt spid="6"/>
                                        </p:tgtEl>
                                      </p:cBhvr>
                                    </p:animEffect>
                                  </p:childTnLst>
                                </p:cTn>
                              </p:par>
                            </p:childTnLst>
                          </p:cTn>
                        </p:par>
                      </p:childTnLst>
                    </p:cTn>
                  </p:par>
                  <p:par>
                    <p:cTn id="50" fill="hold">
                      <p:stCondLst>
                        <p:cond delay="indefinite"/>
                      </p:stCondLst>
                      <p:childTnLst>
                        <p:par>
                          <p:cTn id="51" fill="hold">
                            <p:stCondLst>
                              <p:cond delay="0"/>
                            </p:stCondLst>
                            <p:childTnLst>
                              <p:par>
                                <p:cTn id="52" presetID="9" presetClass="emph" presetSubtype="0" grpId="1" nodeType="clickEffect">
                                  <p:stCondLst>
                                    <p:cond delay="0"/>
                                  </p:stCondLst>
                                  <p:childTnLst>
                                    <p:set>
                                      <p:cBhvr rctx="PPT">
                                        <p:cTn id="53" dur="indefinite"/>
                                        <p:tgtEl>
                                          <p:spTgt spid="6"/>
                                        </p:tgtEl>
                                        <p:attrNameLst>
                                          <p:attrName>style.opacity</p:attrName>
                                        </p:attrNameLst>
                                      </p:cBhvr>
                                      <p:to>
                                        <p:strVal val="0.1"/>
                                      </p:to>
                                    </p:set>
                                    <p:animEffect filter="image" prLst="opacity: 0.1">
                                      <p:cBhvr rctx="IE">
                                        <p:cTn id="54" dur="indefinite"/>
                                        <p:tgtEl>
                                          <p:spTgt spid="6"/>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7"/>
                                        </p:tgtEl>
                                        <p:attrNameLst>
                                          <p:attrName>style.visibility</p:attrName>
                                        </p:attrNameLst>
                                      </p:cBhvr>
                                      <p:to>
                                        <p:strVal val="visible"/>
                                      </p:to>
                                    </p:set>
                                    <p:anim calcmode="lin" valueType="num">
                                      <p:cBhvr>
                                        <p:cTn id="57" dur="1000" fill="hold"/>
                                        <p:tgtEl>
                                          <p:spTgt spid="7"/>
                                        </p:tgtEl>
                                        <p:attrNameLst>
                                          <p:attrName>ppt_w</p:attrName>
                                        </p:attrNameLst>
                                      </p:cBhvr>
                                      <p:tavLst>
                                        <p:tav tm="0">
                                          <p:val>
                                            <p:fltVal val="0"/>
                                          </p:val>
                                        </p:tav>
                                        <p:tav tm="100000">
                                          <p:val>
                                            <p:strVal val="#ppt_w"/>
                                          </p:val>
                                        </p:tav>
                                      </p:tavLst>
                                    </p:anim>
                                    <p:anim calcmode="lin" valueType="num">
                                      <p:cBhvr>
                                        <p:cTn id="58" dur="1000" fill="hold"/>
                                        <p:tgtEl>
                                          <p:spTgt spid="7"/>
                                        </p:tgtEl>
                                        <p:attrNameLst>
                                          <p:attrName>ppt_h</p:attrName>
                                        </p:attrNameLst>
                                      </p:cBhvr>
                                      <p:tavLst>
                                        <p:tav tm="0">
                                          <p:val>
                                            <p:fltVal val="0"/>
                                          </p:val>
                                        </p:tav>
                                        <p:tav tm="100000">
                                          <p:val>
                                            <p:strVal val="#ppt_h"/>
                                          </p:val>
                                        </p:tav>
                                      </p:tavLst>
                                    </p:anim>
                                    <p:animEffect transition="in" filter="fade">
                                      <p:cBhvr>
                                        <p:cTn id="59" dur="1000"/>
                                        <p:tgtEl>
                                          <p:spTgt spid="7"/>
                                        </p:tgtEl>
                                      </p:cBhvr>
                                    </p:animEffect>
                                  </p:childTnLst>
                                </p:cTn>
                              </p:par>
                            </p:childTnLst>
                          </p:cTn>
                        </p:par>
                      </p:childTnLst>
                    </p:cTn>
                  </p:par>
                  <p:par>
                    <p:cTn id="60" fill="hold">
                      <p:stCondLst>
                        <p:cond delay="indefinite"/>
                      </p:stCondLst>
                      <p:childTnLst>
                        <p:par>
                          <p:cTn id="61" fill="hold">
                            <p:stCondLst>
                              <p:cond delay="0"/>
                            </p:stCondLst>
                            <p:childTnLst>
                              <p:par>
                                <p:cTn id="62" presetID="9" presetClass="emph" presetSubtype="0" grpId="1" nodeType="clickEffect">
                                  <p:stCondLst>
                                    <p:cond delay="0"/>
                                  </p:stCondLst>
                                  <p:childTnLst>
                                    <p:set>
                                      <p:cBhvr rctx="PPT">
                                        <p:cTn id="63" dur="indefinite"/>
                                        <p:tgtEl>
                                          <p:spTgt spid="7"/>
                                        </p:tgtEl>
                                        <p:attrNameLst>
                                          <p:attrName>style.opacity</p:attrName>
                                        </p:attrNameLst>
                                      </p:cBhvr>
                                      <p:to>
                                        <p:strVal val="0.1"/>
                                      </p:to>
                                    </p:set>
                                    <p:animEffect filter="image" prLst="opacity: 0.1">
                                      <p:cBhvr rctx="IE">
                                        <p:cTn id="64" dur="indefinite"/>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P spid="3" grpId="1"/>
      <p:bldP spid="4" grpId="0"/>
      <p:bldP spid="4" grpId="1"/>
      <p:bldP spid="5" grpId="0"/>
      <p:bldP spid="5" grpId="1"/>
      <p:bldP spid="6" grpId="0"/>
      <p:bldP spid="6" grpId="1"/>
      <p:bldP spid="7" grpId="0"/>
      <p:bldP spid="7" grpId="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537414" y="4494998"/>
            <a:ext cx="1117172" cy="1117172"/>
          </a:xfrm>
          <a:prstGeom prst="rect">
            <a:avLst/>
          </a:prstGeom>
          <a:ln>
            <a:solidFill>
              <a:schemeClr val="tx1"/>
            </a:solidFill>
          </a:ln>
        </p:spPr>
      </p:pic>
      <p:sp>
        <p:nvSpPr>
          <p:cNvPr id="3" name="TextBox 2"/>
          <p:cNvSpPr txBox="1"/>
          <p:nvPr userDrawn="1"/>
        </p:nvSpPr>
        <p:spPr>
          <a:xfrm>
            <a:off x="3771499" y="5746282"/>
            <a:ext cx="4649002" cy="646331"/>
          </a:xfrm>
          <a:prstGeom prst="rect">
            <a:avLst/>
          </a:prstGeom>
          <a:noFill/>
        </p:spPr>
        <p:txBody>
          <a:bodyPr wrap="square" rtlCol="0">
            <a:spAutoFit/>
          </a:bodyPr>
          <a:lstStyle/>
          <a:p>
            <a:pPr algn="ctr"/>
            <a:r>
              <a:rPr lang="en-US" dirty="0" smtClean="0"/>
              <a:t>Crabtree, Rohrbaugh &amp; Associates</a:t>
            </a:r>
          </a:p>
          <a:p>
            <a:pPr algn="ctr"/>
            <a:r>
              <a:rPr lang="en-US" dirty="0" smtClean="0"/>
              <a:t>www.cra-architects.com</a:t>
            </a:r>
            <a:endParaRPr lang="en-US" dirty="0"/>
          </a:p>
        </p:txBody>
      </p:sp>
    </p:spTree>
    <p:extLst>
      <p:ext uri="{BB962C8B-B14F-4D97-AF65-F5344CB8AC3E}">
        <p14:creationId xmlns:p14="http://schemas.microsoft.com/office/powerpoint/2010/main" val="2206252569"/>
      </p:ext>
    </p:extLst>
  </p:cSld>
  <p:clrMapOvr>
    <a:masterClrMapping/>
  </p:clrMapOvr>
  <p:transition>
    <p:fad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838200" y="6181674"/>
            <a:ext cx="2743200" cy="365125"/>
          </a:xfrm>
          <a:prstGeom prst="rect">
            <a:avLst/>
          </a:prstGeom>
        </p:spPr>
        <p:txBody>
          <a:bodyPr/>
          <a:lstStyle/>
          <a:p>
            <a:fld id="{C96C9789-C95D-45C5-860A-C63302F7B5F3}" type="datetimeFigureOut">
              <a:rPr lang="en-US" smtClean="0"/>
              <a:t>11/30/2020</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C20DCE7A-150F-4D18-AB70-1BF82DDDFA6D}" type="slidenum">
              <a:rPr lang="en-US" smtClean="0"/>
              <a:t>‹#›</a:t>
            </a:fld>
            <a:endParaRPr lang="en-US"/>
          </a:p>
        </p:txBody>
      </p:sp>
    </p:spTree>
    <p:extLst>
      <p:ext uri="{BB962C8B-B14F-4D97-AF65-F5344CB8AC3E}">
        <p14:creationId xmlns:p14="http://schemas.microsoft.com/office/powerpoint/2010/main" val="861323852"/>
      </p:ext>
    </p:extLst>
  </p:cSld>
  <p:clrMapOvr>
    <a:masterClrMapping/>
  </p:clrMapOvr>
  <p:transition>
    <p:fad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181674"/>
            <a:ext cx="2743200" cy="365125"/>
          </a:xfrm>
          <a:prstGeom prst="rect">
            <a:avLst/>
          </a:prstGeom>
        </p:spPr>
        <p:txBody>
          <a:bodyPr/>
          <a:lstStyle/>
          <a:p>
            <a:fld id="{C96C9789-C95D-45C5-860A-C63302F7B5F3}" type="datetimeFigureOut">
              <a:rPr lang="en-US" smtClean="0"/>
              <a:t>11/30/2020</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C20DCE7A-150F-4D18-AB70-1BF82DDDFA6D}" type="slidenum">
              <a:rPr lang="en-US" smtClean="0"/>
              <a:t>‹#›</a:t>
            </a:fld>
            <a:endParaRPr lang="en-US"/>
          </a:p>
        </p:txBody>
      </p:sp>
    </p:spTree>
    <p:extLst>
      <p:ext uri="{BB962C8B-B14F-4D97-AF65-F5344CB8AC3E}">
        <p14:creationId xmlns:p14="http://schemas.microsoft.com/office/powerpoint/2010/main" val="448505126"/>
      </p:ext>
    </p:extLst>
  </p:cSld>
  <p:clrMapOvr>
    <a:masterClrMapping/>
  </p:clrMapOvr>
  <p:transition>
    <p:fad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838200" y="6181674"/>
            <a:ext cx="2743200" cy="365125"/>
          </a:xfrm>
          <a:prstGeom prst="rect">
            <a:avLst/>
          </a:prstGeom>
        </p:spPr>
        <p:txBody>
          <a:bodyPr/>
          <a:lstStyle/>
          <a:p>
            <a:fld id="{C96C9789-C95D-45C5-860A-C63302F7B5F3}" type="datetimeFigureOut">
              <a:rPr lang="en-US" smtClean="0"/>
              <a:t>11/30/2020</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C20DCE7A-150F-4D18-AB70-1BF82DDDFA6D}" type="slidenum">
              <a:rPr lang="en-US" smtClean="0"/>
              <a:t>‹#›</a:t>
            </a:fld>
            <a:endParaRPr lang="en-US"/>
          </a:p>
        </p:txBody>
      </p:sp>
    </p:spTree>
    <p:extLst>
      <p:ext uri="{BB962C8B-B14F-4D97-AF65-F5344CB8AC3E}">
        <p14:creationId xmlns:p14="http://schemas.microsoft.com/office/powerpoint/2010/main" val="3580617117"/>
      </p:ext>
    </p:extLst>
  </p:cSld>
  <p:clrMapOvr>
    <a:masterClrMapping/>
  </p:clrMapOvr>
  <p:transition>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838200" y="6181674"/>
            <a:ext cx="2743200" cy="365125"/>
          </a:xfrm>
          <a:prstGeom prst="rect">
            <a:avLst/>
          </a:prstGeom>
        </p:spPr>
        <p:txBody>
          <a:bodyPr/>
          <a:lstStyle/>
          <a:p>
            <a:fld id="{C96C9789-C95D-45C5-860A-C63302F7B5F3}" type="datetimeFigureOut">
              <a:rPr lang="en-US" smtClean="0"/>
              <a:t>11/30/2020</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C20DCE7A-150F-4D18-AB70-1BF82DDDFA6D}" type="slidenum">
              <a:rPr lang="en-US" smtClean="0"/>
              <a:t>‹#›</a:t>
            </a:fld>
            <a:endParaRPr lang="en-US"/>
          </a:p>
        </p:txBody>
      </p:sp>
    </p:spTree>
    <p:extLst>
      <p:ext uri="{BB962C8B-B14F-4D97-AF65-F5344CB8AC3E}">
        <p14:creationId xmlns:p14="http://schemas.microsoft.com/office/powerpoint/2010/main" val="438760724"/>
      </p:ext>
    </p:extLst>
  </p:cSld>
  <p:clrMapOvr>
    <a:masterClrMapping/>
  </p:clrMapOvr>
  <p:transition>
    <p:fad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838200" y="6181674"/>
            <a:ext cx="2743200" cy="365125"/>
          </a:xfrm>
          <a:prstGeom prst="rect">
            <a:avLst/>
          </a:prstGeom>
        </p:spPr>
        <p:txBody>
          <a:bodyPr/>
          <a:lstStyle/>
          <a:p>
            <a:fld id="{C96C9789-C95D-45C5-860A-C63302F7B5F3}" type="datetimeFigureOut">
              <a:rPr lang="en-US" smtClean="0"/>
              <a:t>11/30/2020</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20DCE7A-150F-4D18-AB70-1BF82DDDFA6D}" type="slidenum">
              <a:rPr lang="en-US" smtClean="0"/>
              <a:t>‹#›</a:t>
            </a:fld>
            <a:endParaRPr lang="en-US"/>
          </a:p>
        </p:txBody>
      </p:sp>
    </p:spTree>
    <p:extLst>
      <p:ext uri="{BB962C8B-B14F-4D97-AF65-F5344CB8AC3E}">
        <p14:creationId xmlns:p14="http://schemas.microsoft.com/office/powerpoint/2010/main" val="121087008"/>
      </p:ext>
    </p:extLst>
  </p:cSld>
  <p:clrMapOvr>
    <a:masterClrMapping/>
  </p:clrMapOvr>
  <p:transition>
    <p:fade/>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838200" y="6181674"/>
            <a:ext cx="2743200" cy="365125"/>
          </a:xfrm>
          <a:prstGeom prst="rect">
            <a:avLst/>
          </a:prstGeom>
        </p:spPr>
        <p:txBody>
          <a:bodyPr/>
          <a:lstStyle/>
          <a:p>
            <a:fld id="{C96C9789-C95D-45C5-860A-C63302F7B5F3}" type="datetimeFigureOut">
              <a:rPr lang="en-US" smtClean="0"/>
              <a:t>11/30/2020</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20DCE7A-150F-4D18-AB70-1BF82DDDFA6D}" type="slidenum">
              <a:rPr lang="en-US" smtClean="0"/>
              <a:t>‹#›</a:t>
            </a:fld>
            <a:endParaRPr lang="en-US"/>
          </a:p>
        </p:txBody>
      </p:sp>
    </p:spTree>
    <p:extLst>
      <p:ext uri="{BB962C8B-B14F-4D97-AF65-F5344CB8AC3E}">
        <p14:creationId xmlns:p14="http://schemas.microsoft.com/office/powerpoint/2010/main" val="237754618"/>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Slide">
    <p:bg>
      <p:bgPr>
        <a:solidFill>
          <a:srgbClr val="242424"/>
        </a:solidFill>
        <a:effectLst/>
      </p:bgPr>
    </p:bg>
    <p:spTree>
      <p:nvGrpSpPr>
        <p:cNvPr id="1" name=""/>
        <p:cNvGrpSpPr/>
        <p:nvPr/>
      </p:nvGrpSpPr>
      <p:grpSpPr>
        <a:xfrm>
          <a:off x="0" y="0"/>
          <a:ext cx="0" cy="0"/>
          <a:chOff x="0" y="0"/>
          <a:chExt cx="0" cy="0"/>
        </a:xfrm>
      </p:grpSpPr>
      <p:sp>
        <p:nvSpPr>
          <p:cNvPr id="3" name="Rectangle 2"/>
          <p:cNvSpPr/>
          <p:nvPr userDrawn="1"/>
        </p:nvSpPr>
        <p:spPr>
          <a:xfrm rot="16200000">
            <a:off x="8094460" y="2198781"/>
            <a:ext cx="7102446" cy="2215991"/>
          </a:xfrm>
          <a:prstGeom prst="rect">
            <a:avLst/>
          </a:prstGeom>
        </p:spPr>
        <p:txBody>
          <a:bodyPr wrap="square">
            <a:spAutoFit/>
          </a:bodyPr>
          <a:lstStyle/>
          <a:p>
            <a:pPr algn="just">
              <a:defRPr/>
            </a:pPr>
            <a:r>
              <a:rPr lang="en-US" altLang="en-US" sz="13800" b="1" spc="600" dirty="0" smtClean="0">
                <a:solidFill>
                  <a:srgbClr val="515151"/>
                </a:solidFill>
              </a:rPr>
              <a:t>AGENDA</a:t>
            </a:r>
            <a:endParaRPr lang="en-US" altLang="en-US" sz="13800" b="1" spc="600" dirty="0">
              <a:solidFill>
                <a:srgbClr val="515151"/>
              </a:solidFill>
            </a:endParaRPr>
          </a:p>
        </p:txBody>
      </p:sp>
    </p:spTree>
    <p:extLst>
      <p:ext uri="{BB962C8B-B14F-4D97-AF65-F5344CB8AC3E}">
        <p14:creationId xmlns:p14="http://schemas.microsoft.com/office/powerpoint/2010/main" val="2957842830"/>
      </p:ext>
    </p:extLst>
  </p:cSld>
  <p:clrMapOvr>
    <a:masterClrMapping/>
  </p:clrMapOvr>
  <p:transition>
    <p:fade/>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7289475"/>
      </p:ext>
    </p:extLst>
  </p:cSld>
  <p:clrMapOvr>
    <a:masterClrMapping/>
  </p:clrMapOvr>
  <p:transition>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r>
              <a:rPr lang="en-US" smtClean="0"/>
              <a:t>Crabtree, Rohrbaugh &amp; Associates</a:t>
            </a:r>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18C3EBE-B54C-4CDF-8F15-1AA43C547F09}" type="slidenum">
              <a:rPr lang="en-US" smtClean="0"/>
              <a:t>‹#›</a:t>
            </a:fld>
            <a:endParaRPr lang="en-US"/>
          </a:p>
        </p:txBody>
      </p:sp>
    </p:spTree>
    <p:extLst>
      <p:ext uri="{BB962C8B-B14F-4D97-AF65-F5344CB8AC3E}">
        <p14:creationId xmlns:p14="http://schemas.microsoft.com/office/powerpoint/2010/main" val="2717038095"/>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smtClean="0"/>
              <a:t>Click to edit Master title style</a:t>
            </a:r>
            <a:endParaRPr lang="en-US"/>
          </a:p>
        </p:txBody>
      </p:sp>
      <p:sp>
        <p:nvSpPr>
          <p:cNvPr id="3" name="Footer Placeholder 2"/>
          <p:cNvSpPr>
            <a:spLocks noGrp="1"/>
          </p:cNvSpPr>
          <p:nvPr>
            <p:ph type="ftr" sz="quarter" idx="10"/>
          </p:nvPr>
        </p:nvSpPr>
        <p:spPr>
          <a:xfrm>
            <a:off x="813619" y="6189202"/>
            <a:ext cx="4114800" cy="365125"/>
          </a:xfrm>
          <a:prstGeom prst="rect">
            <a:avLst/>
          </a:prstGeom>
        </p:spPr>
        <p:txBody>
          <a:bodyPr/>
          <a:lstStyle/>
          <a:p>
            <a:r>
              <a:rPr lang="en-US" smtClean="0"/>
              <a:t>Crabtree, Rohrbaugh &amp; Associates</a:t>
            </a:r>
            <a:endParaRPr lang="en-US" dirty="0"/>
          </a:p>
        </p:txBody>
      </p:sp>
    </p:spTree>
    <p:extLst>
      <p:ext uri="{BB962C8B-B14F-4D97-AF65-F5344CB8AC3E}">
        <p14:creationId xmlns:p14="http://schemas.microsoft.com/office/powerpoint/2010/main" val="480675965"/>
      </p:ext>
    </p:extLst>
  </p:cSld>
  <p:clrMapOvr>
    <a:masterClrMapping/>
  </p:clrMapOvr>
  <p:transition>
    <p:fade/>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1ACBAFD-90A1-4060-9F4E-2F65B781F4C3}" type="datetimeFigureOut">
              <a:rPr lang="en-US" smtClean="0"/>
              <a:t>11/30/2020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8B577B-A43A-4857-A154-122A1E94791F}" type="slidenum">
              <a:rPr lang="en-US" smtClean="0"/>
              <a:t>‹#›</a:t>
            </a:fld>
            <a:endParaRPr lang="en-US"/>
          </a:p>
        </p:txBody>
      </p:sp>
    </p:spTree>
    <p:extLst>
      <p:ext uri="{BB962C8B-B14F-4D97-AF65-F5344CB8AC3E}">
        <p14:creationId xmlns:p14="http://schemas.microsoft.com/office/powerpoint/2010/main" val="4572993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ACBAFD-90A1-4060-9F4E-2F65B781F4C3}" type="datetimeFigureOut">
              <a:rPr lang="en-US" smtClean="0"/>
              <a:t>11/30/2020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8B577B-A43A-4857-A154-122A1E94791F}" type="slidenum">
              <a:rPr lang="en-US" smtClean="0"/>
              <a:t>‹#›</a:t>
            </a:fld>
            <a:endParaRPr lang="en-US"/>
          </a:p>
        </p:txBody>
      </p:sp>
    </p:spTree>
    <p:extLst>
      <p:ext uri="{BB962C8B-B14F-4D97-AF65-F5344CB8AC3E}">
        <p14:creationId xmlns:p14="http://schemas.microsoft.com/office/powerpoint/2010/main" val="25097684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1ACBAFD-90A1-4060-9F4E-2F65B781F4C3}" type="datetimeFigureOut">
              <a:rPr lang="en-US" smtClean="0"/>
              <a:t>11/30/2020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8B577B-A43A-4857-A154-122A1E94791F}" type="slidenum">
              <a:rPr lang="en-US" smtClean="0"/>
              <a:t>‹#›</a:t>
            </a:fld>
            <a:endParaRPr lang="en-US"/>
          </a:p>
        </p:txBody>
      </p:sp>
    </p:spTree>
    <p:extLst>
      <p:ext uri="{BB962C8B-B14F-4D97-AF65-F5344CB8AC3E}">
        <p14:creationId xmlns:p14="http://schemas.microsoft.com/office/powerpoint/2010/main" val="15389410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1ACBAFD-90A1-4060-9F4E-2F65B781F4C3}" type="datetimeFigureOut">
              <a:rPr lang="en-US" smtClean="0"/>
              <a:t>11/30/2020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8B577B-A43A-4857-A154-122A1E94791F}" type="slidenum">
              <a:rPr lang="en-US" smtClean="0"/>
              <a:t>‹#›</a:t>
            </a:fld>
            <a:endParaRPr lang="en-US"/>
          </a:p>
        </p:txBody>
      </p:sp>
    </p:spTree>
    <p:extLst>
      <p:ext uri="{BB962C8B-B14F-4D97-AF65-F5344CB8AC3E}">
        <p14:creationId xmlns:p14="http://schemas.microsoft.com/office/powerpoint/2010/main" val="2472738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1ACBAFD-90A1-4060-9F4E-2F65B781F4C3}" type="datetimeFigureOut">
              <a:rPr lang="en-US" smtClean="0"/>
              <a:t>11/30/2020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18B577B-A43A-4857-A154-122A1E94791F}" type="slidenum">
              <a:rPr lang="en-US" smtClean="0"/>
              <a:t>‹#›</a:t>
            </a:fld>
            <a:endParaRPr lang="en-US"/>
          </a:p>
        </p:txBody>
      </p:sp>
    </p:spTree>
    <p:extLst>
      <p:ext uri="{BB962C8B-B14F-4D97-AF65-F5344CB8AC3E}">
        <p14:creationId xmlns:p14="http://schemas.microsoft.com/office/powerpoint/2010/main" val="27027242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1ACBAFD-90A1-4060-9F4E-2F65B781F4C3}" type="datetimeFigureOut">
              <a:rPr lang="en-US" smtClean="0"/>
              <a:t>11/30/2020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18B577B-A43A-4857-A154-122A1E94791F}" type="slidenum">
              <a:rPr lang="en-US" smtClean="0"/>
              <a:t>‹#›</a:t>
            </a:fld>
            <a:endParaRPr lang="en-US"/>
          </a:p>
        </p:txBody>
      </p:sp>
    </p:spTree>
    <p:extLst>
      <p:ext uri="{BB962C8B-B14F-4D97-AF65-F5344CB8AC3E}">
        <p14:creationId xmlns:p14="http://schemas.microsoft.com/office/powerpoint/2010/main" val="35178901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ACBAFD-90A1-4060-9F4E-2F65B781F4C3}" type="datetimeFigureOut">
              <a:rPr lang="en-US" smtClean="0"/>
              <a:t>11/30/2020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18B577B-A43A-4857-A154-122A1E94791F}" type="slidenum">
              <a:rPr lang="en-US" smtClean="0"/>
              <a:t>‹#›</a:t>
            </a:fld>
            <a:endParaRPr lang="en-US"/>
          </a:p>
        </p:txBody>
      </p:sp>
    </p:spTree>
    <p:extLst>
      <p:ext uri="{BB962C8B-B14F-4D97-AF65-F5344CB8AC3E}">
        <p14:creationId xmlns:p14="http://schemas.microsoft.com/office/powerpoint/2010/main" val="39359573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rgbClr val="242424"/>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25308" y="4515440"/>
            <a:ext cx="7277714" cy="939510"/>
          </a:xfrm>
        </p:spPr>
        <p:txBody>
          <a:bodyPr anchor="b">
            <a:noAutofit/>
          </a:bodyPr>
          <a:lstStyle>
            <a:lvl1pPr algn="r">
              <a:defRPr sz="6000" b="1" spc="300" baseline="0">
                <a:solidFill>
                  <a:schemeClr val="tx1"/>
                </a:solidFill>
                <a:latin typeface="+mn-lt"/>
              </a:defRPr>
            </a:lvl1pPr>
          </a:lstStyle>
          <a:p>
            <a:r>
              <a:rPr lang="en-US" dirty="0" smtClean="0"/>
              <a:t>HEADER SLIDE</a:t>
            </a:r>
            <a:endParaRPr lang="en-US" dirty="0"/>
          </a:p>
        </p:txBody>
      </p:sp>
      <p:sp>
        <p:nvSpPr>
          <p:cNvPr id="4" name="Date Placeholder 3"/>
          <p:cNvSpPr>
            <a:spLocks noGrp="1"/>
          </p:cNvSpPr>
          <p:nvPr>
            <p:ph type="dt" sz="half" idx="10"/>
          </p:nvPr>
        </p:nvSpPr>
        <p:spPr>
          <a:xfrm>
            <a:off x="838200" y="6181674"/>
            <a:ext cx="2743200" cy="365125"/>
          </a:xfrm>
          <a:prstGeom prst="rect">
            <a:avLst/>
          </a:prstGeom>
        </p:spPr>
        <p:txBody>
          <a:bodyPr/>
          <a:lstStyle/>
          <a:p>
            <a:fld id="{C96C9789-C95D-45C5-860A-C63302F7B5F3}" type="datetimeFigureOut">
              <a:rPr lang="en-US" smtClean="0"/>
              <a:t>11/30/2020</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20DCE7A-150F-4D18-AB70-1BF82DDDFA6D}" type="slidenum">
              <a:rPr lang="en-US" smtClean="0"/>
              <a:t>‹#›</a:t>
            </a:fld>
            <a:endParaRPr lang="en-US"/>
          </a:p>
        </p:txBody>
      </p:sp>
      <p:sp>
        <p:nvSpPr>
          <p:cNvPr id="3" name="Rectangle 2"/>
          <p:cNvSpPr/>
          <p:nvPr userDrawn="1"/>
        </p:nvSpPr>
        <p:spPr>
          <a:xfrm>
            <a:off x="0" y="5203596"/>
            <a:ext cx="12192000" cy="165440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36870206"/>
      </p:ext>
    </p:extLst>
  </p:cSld>
  <p:clrMapOvr>
    <a:masterClrMapping/>
  </p:clrMapOvr>
  <p:transition>
    <p:fade/>
  </p:transition>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1ACBAFD-90A1-4060-9F4E-2F65B781F4C3}" type="datetimeFigureOut">
              <a:rPr lang="en-US" smtClean="0"/>
              <a:t>11/30/2020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8B577B-A43A-4857-A154-122A1E94791F}" type="slidenum">
              <a:rPr lang="en-US" smtClean="0"/>
              <a:t>‹#›</a:t>
            </a:fld>
            <a:endParaRPr lang="en-US"/>
          </a:p>
        </p:txBody>
      </p:sp>
    </p:spTree>
    <p:extLst>
      <p:ext uri="{BB962C8B-B14F-4D97-AF65-F5344CB8AC3E}">
        <p14:creationId xmlns:p14="http://schemas.microsoft.com/office/powerpoint/2010/main" val="22291667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1ACBAFD-90A1-4060-9F4E-2F65B781F4C3}" type="datetimeFigureOut">
              <a:rPr lang="en-US" smtClean="0"/>
              <a:t>11/30/2020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8B577B-A43A-4857-A154-122A1E94791F}" type="slidenum">
              <a:rPr lang="en-US" smtClean="0"/>
              <a:t>‹#›</a:t>
            </a:fld>
            <a:endParaRPr lang="en-US"/>
          </a:p>
        </p:txBody>
      </p:sp>
    </p:spTree>
    <p:extLst>
      <p:ext uri="{BB962C8B-B14F-4D97-AF65-F5344CB8AC3E}">
        <p14:creationId xmlns:p14="http://schemas.microsoft.com/office/powerpoint/2010/main" val="205913633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ACBAFD-90A1-4060-9F4E-2F65B781F4C3}" type="datetimeFigureOut">
              <a:rPr lang="en-US" smtClean="0"/>
              <a:t>11/30/2020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8B577B-A43A-4857-A154-122A1E94791F}" type="slidenum">
              <a:rPr lang="en-US" smtClean="0"/>
              <a:t>‹#›</a:t>
            </a:fld>
            <a:endParaRPr lang="en-US"/>
          </a:p>
        </p:txBody>
      </p:sp>
    </p:spTree>
    <p:extLst>
      <p:ext uri="{BB962C8B-B14F-4D97-AF65-F5344CB8AC3E}">
        <p14:creationId xmlns:p14="http://schemas.microsoft.com/office/powerpoint/2010/main" val="29130040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ACBAFD-90A1-4060-9F4E-2F65B781F4C3}" type="datetimeFigureOut">
              <a:rPr lang="en-US" smtClean="0"/>
              <a:t>11/30/2020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8B577B-A43A-4857-A154-122A1E94791F}" type="slidenum">
              <a:rPr lang="en-US" smtClean="0"/>
              <a:t>‹#›</a:t>
            </a:fld>
            <a:endParaRPr lang="en-US"/>
          </a:p>
        </p:txBody>
      </p:sp>
    </p:spTree>
    <p:extLst>
      <p:ext uri="{BB962C8B-B14F-4D97-AF65-F5344CB8AC3E}">
        <p14:creationId xmlns:p14="http://schemas.microsoft.com/office/powerpoint/2010/main" val="32282327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1ACBAFD-90A1-4060-9F4E-2F65B781F4C3}" type="datetimeFigureOut">
              <a:rPr lang="en-US" smtClean="0"/>
              <a:t>11/30/2020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18B577B-A43A-4857-A154-122A1E94791F}" type="slidenum">
              <a:rPr lang="en-US" smtClean="0"/>
              <a:t>‹#›</a:t>
            </a:fld>
            <a:endParaRPr lang="en-US"/>
          </a:p>
        </p:txBody>
      </p:sp>
    </p:spTree>
    <p:extLst>
      <p:ext uri="{BB962C8B-B14F-4D97-AF65-F5344CB8AC3E}">
        <p14:creationId xmlns:p14="http://schemas.microsoft.com/office/powerpoint/2010/main" val="3669610652"/>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CC4783D-C254-46DC-B950-AE9307EC234F}" type="datetimeFigureOut">
              <a:rPr lang="en-US" smtClean="0"/>
              <a:t>11/30/2020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2F2A78-C283-4DF5-889F-019F6BBBBDE1}" type="slidenum">
              <a:rPr lang="en-US" smtClean="0"/>
              <a:t>‹#›</a:t>
            </a:fld>
            <a:endParaRPr lang="en-US"/>
          </a:p>
        </p:txBody>
      </p:sp>
    </p:spTree>
    <p:extLst>
      <p:ext uri="{BB962C8B-B14F-4D97-AF65-F5344CB8AC3E}">
        <p14:creationId xmlns:p14="http://schemas.microsoft.com/office/powerpoint/2010/main" val="92229094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CC4783D-C254-46DC-B950-AE9307EC234F}" type="datetimeFigureOut">
              <a:rPr lang="en-US" smtClean="0"/>
              <a:t>11/30/2020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2F2A78-C283-4DF5-889F-019F6BBBBDE1}" type="slidenum">
              <a:rPr lang="en-US" smtClean="0"/>
              <a:t>‹#›</a:t>
            </a:fld>
            <a:endParaRPr lang="en-US"/>
          </a:p>
        </p:txBody>
      </p:sp>
    </p:spTree>
    <p:extLst>
      <p:ext uri="{BB962C8B-B14F-4D97-AF65-F5344CB8AC3E}">
        <p14:creationId xmlns:p14="http://schemas.microsoft.com/office/powerpoint/2010/main" val="22023838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CC4783D-C254-46DC-B950-AE9307EC234F}" type="datetimeFigureOut">
              <a:rPr lang="en-US" smtClean="0"/>
              <a:t>11/30/2020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2F2A78-C283-4DF5-889F-019F6BBBBDE1}" type="slidenum">
              <a:rPr lang="en-US" smtClean="0"/>
              <a:t>‹#›</a:t>
            </a:fld>
            <a:endParaRPr lang="en-US"/>
          </a:p>
        </p:txBody>
      </p:sp>
    </p:spTree>
    <p:extLst>
      <p:ext uri="{BB962C8B-B14F-4D97-AF65-F5344CB8AC3E}">
        <p14:creationId xmlns:p14="http://schemas.microsoft.com/office/powerpoint/2010/main" val="6952967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CC4783D-C254-46DC-B950-AE9307EC234F}" type="datetimeFigureOut">
              <a:rPr lang="en-US" smtClean="0"/>
              <a:t>11/30/2020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2F2A78-C283-4DF5-889F-019F6BBBBDE1}" type="slidenum">
              <a:rPr lang="en-US" smtClean="0"/>
              <a:t>‹#›</a:t>
            </a:fld>
            <a:endParaRPr lang="en-US"/>
          </a:p>
        </p:txBody>
      </p:sp>
    </p:spTree>
    <p:extLst>
      <p:ext uri="{BB962C8B-B14F-4D97-AF65-F5344CB8AC3E}">
        <p14:creationId xmlns:p14="http://schemas.microsoft.com/office/powerpoint/2010/main" val="134786446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CC4783D-C254-46DC-B950-AE9307EC234F}" type="datetimeFigureOut">
              <a:rPr lang="en-US" smtClean="0"/>
              <a:t>11/30/2020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02F2A78-C283-4DF5-889F-019F6BBBBDE1}" type="slidenum">
              <a:rPr lang="en-US" smtClean="0"/>
              <a:t>‹#›</a:t>
            </a:fld>
            <a:endParaRPr lang="en-US"/>
          </a:p>
        </p:txBody>
      </p:sp>
    </p:spTree>
    <p:extLst>
      <p:ext uri="{BB962C8B-B14F-4D97-AF65-F5344CB8AC3E}">
        <p14:creationId xmlns:p14="http://schemas.microsoft.com/office/powerpoint/2010/main" val="20813091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Slide Dark">
    <p:bg>
      <p:bgPr>
        <a:solidFill>
          <a:srgbClr val="24242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4383295"/>
      </p:ext>
    </p:extLst>
  </p:cSld>
  <p:clrMapOvr>
    <a:masterClrMapping/>
  </p:clrMapOvr>
  <p:transition>
    <p:fade/>
  </p:transition>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CC4783D-C254-46DC-B950-AE9307EC234F}" type="datetimeFigureOut">
              <a:rPr lang="en-US" smtClean="0"/>
              <a:t>11/30/2020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02F2A78-C283-4DF5-889F-019F6BBBBDE1}" type="slidenum">
              <a:rPr lang="en-US" smtClean="0"/>
              <a:t>‹#›</a:t>
            </a:fld>
            <a:endParaRPr lang="en-US"/>
          </a:p>
        </p:txBody>
      </p:sp>
    </p:spTree>
    <p:extLst>
      <p:ext uri="{BB962C8B-B14F-4D97-AF65-F5344CB8AC3E}">
        <p14:creationId xmlns:p14="http://schemas.microsoft.com/office/powerpoint/2010/main" val="361555428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CC4783D-C254-46DC-B950-AE9307EC234F}" type="datetimeFigureOut">
              <a:rPr lang="en-US" smtClean="0"/>
              <a:t>11/30/2020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02F2A78-C283-4DF5-889F-019F6BBBBDE1}" type="slidenum">
              <a:rPr lang="en-US" smtClean="0"/>
              <a:t>‹#›</a:t>
            </a:fld>
            <a:endParaRPr lang="en-US"/>
          </a:p>
        </p:txBody>
      </p:sp>
    </p:spTree>
    <p:extLst>
      <p:ext uri="{BB962C8B-B14F-4D97-AF65-F5344CB8AC3E}">
        <p14:creationId xmlns:p14="http://schemas.microsoft.com/office/powerpoint/2010/main" val="104896208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CC4783D-C254-46DC-B950-AE9307EC234F}" type="datetimeFigureOut">
              <a:rPr lang="en-US" smtClean="0"/>
              <a:t>11/30/2020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2F2A78-C283-4DF5-889F-019F6BBBBDE1}" type="slidenum">
              <a:rPr lang="en-US" smtClean="0"/>
              <a:t>‹#›</a:t>
            </a:fld>
            <a:endParaRPr lang="en-US"/>
          </a:p>
        </p:txBody>
      </p:sp>
    </p:spTree>
    <p:extLst>
      <p:ext uri="{BB962C8B-B14F-4D97-AF65-F5344CB8AC3E}">
        <p14:creationId xmlns:p14="http://schemas.microsoft.com/office/powerpoint/2010/main" val="72533419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CC4783D-C254-46DC-B950-AE9307EC234F}" type="datetimeFigureOut">
              <a:rPr lang="en-US" smtClean="0"/>
              <a:t>11/30/2020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2F2A78-C283-4DF5-889F-019F6BBBBDE1}" type="slidenum">
              <a:rPr lang="en-US" smtClean="0"/>
              <a:t>‹#›</a:t>
            </a:fld>
            <a:endParaRPr lang="en-US"/>
          </a:p>
        </p:txBody>
      </p:sp>
    </p:spTree>
    <p:extLst>
      <p:ext uri="{BB962C8B-B14F-4D97-AF65-F5344CB8AC3E}">
        <p14:creationId xmlns:p14="http://schemas.microsoft.com/office/powerpoint/2010/main" val="405146233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CC4783D-C254-46DC-B950-AE9307EC234F}" type="datetimeFigureOut">
              <a:rPr lang="en-US" smtClean="0"/>
              <a:t>11/30/2020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2F2A78-C283-4DF5-889F-019F6BBBBDE1}" type="slidenum">
              <a:rPr lang="en-US" smtClean="0"/>
              <a:t>‹#›</a:t>
            </a:fld>
            <a:endParaRPr lang="en-US"/>
          </a:p>
        </p:txBody>
      </p:sp>
    </p:spTree>
    <p:extLst>
      <p:ext uri="{BB962C8B-B14F-4D97-AF65-F5344CB8AC3E}">
        <p14:creationId xmlns:p14="http://schemas.microsoft.com/office/powerpoint/2010/main" val="388942776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CC4783D-C254-46DC-B950-AE9307EC234F}" type="datetimeFigureOut">
              <a:rPr lang="en-US" smtClean="0"/>
              <a:t>11/30/2020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2F2A78-C283-4DF5-889F-019F6BBBBDE1}" type="slidenum">
              <a:rPr lang="en-US" smtClean="0"/>
              <a:t>‹#›</a:t>
            </a:fld>
            <a:endParaRPr lang="en-US"/>
          </a:p>
        </p:txBody>
      </p:sp>
    </p:spTree>
    <p:extLst>
      <p:ext uri="{BB962C8B-B14F-4D97-AF65-F5344CB8AC3E}">
        <p14:creationId xmlns:p14="http://schemas.microsoft.com/office/powerpoint/2010/main" val="18974433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Slide Light">
    <p:bg>
      <p:bgPr>
        <a:gradFill flip="none" rotWithShape="1">
          <a:gsLst>
            <a:gs pos="24000">
              <a:schemeClr val="tx1"/>
            </a:gs>
            <a:gs pos="83000">
              <a:schemeClr val="tx1"/>
            </a:gs>
            <a:gs pos="0">
              <a:schemeClr val="tx1"/>
            </a:gs>
            <a:gs pos="100000">
              <a:schemeClr val="tx1">
                <a:lumMod val="95000"/>
              </a:schemeClr>
            </a:gs>
          </a:gsLst>
          <a:lin ang="5400000" scaled="1"/>
          <a:tileRect/>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0940425"/>
      </p:ext>
    </p:extLst>
  </p:cSld>
  <p:clrMapOvr>
    <a:masterClrMapping/>
  </p:clrMapOvr>
  <p:transition>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lient Quote Slide">
    <p:bg>
      <p:bgPr>
        <a:solidFill>
          <a:srgbClr val="242424"/>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l="5094" r="16314"/>
          <a:stretch/>
        </p:blipFill>
        <p:spPr>
          <a:xfrm>
            <a:off x="4080095" y="0"/>
            <a:ext cx="8111905" cy="6890153"/>
          </a:xfrm>
          <a:prstGeom prst="rect">
            <a:avLst/>
          </a:prstGeom>
        </p:spPr>
      </p:pic>
      <p:sp>
        <p:nvSpPr>
          <p:cNvPr id="2" name="Rectangle 1"/>
          <p:cNvSpPr/>
          <p:nvPr userDrawn="1"/>
        </p:nvSpPr>
        <p:spPr>
          <a:xfrm rot="222519">
            <a:off x="6481799" y="3740801"/>
            <a:ext cx="1451038" cy="3154710"/>
          </a:xfrm>
          <a:prstGeom prst="rect">
            <a:avLst/>
          </a:prstGeom>
        </p:spPr>
        <p:txBody>
          <a:bodyPr wrap="none">
            <a:spAutoFit/>
          </a:bodyPr>
          <a:lstStyle/>
          <a:p>
            <a:r>
              <a:rPr lang="en-US" altLang="en-US" sz="19900" b="1" spc="100" dirty="0">
                <a:solidFill>
                  <a:srgbClr val="565656"/>
                </a:solidFill>
                <a:latin typeface="Batang" panose="02030600000101010101" pitchFamily="18" charset="-127"/>
                <a:ea typeface="Batang" panose="02030600000101010101" pitchFamily="18" charset="-127"/>
              </a:rPr>
              <a:t>”</a:t>
            </a:r>
            <a:endParaRPr lang="en-US" sz="19900" dirty="0">
              <a:solidFill>
                <a:srgbClr val="565656"/>
              </a:solidFill>
              <a:latin typeface="Batang" panose="02030600000101010101" pitchFamily="18" charset="-127"/>
              <a:ea typeface="Batang" panose="02030600000101010101" pitchFamily="18" charset="-127"/>
            </a:endParaRPr>
          </a:p>
        </p:txBody>
      </p:sp>
      <p:sp>
        <p:nvSpPr>
          <p:cNvPr id="3" name="Rectangle 2"/>
          <p:cNvSpPr/>
          <p:nvPr userDrawn="1"/>
        </p:nvSpPr>
        <p:spPr>
          <a:xfrm rot="451437">
            <a:off x="1573031" y="-99668"/>
            <a:ext cx="1451038" cy="3154710"/>
          </a:xfrm>
          <a:prstGeom prst="rect">
            <a:avLst/>
          </a:prstGeom>
        </p:spPr>
        <p:txBody>
          <a:bodyPr wrap="none">
            <a:spAutoFit/>
          </a:bodyPr>
          <a:lstStyle/>
          <a:p>
            <a:r>
              <a:rPr lang="en-US" altLang="en-US" sz="19900" b="1" spc="100" dirty="0" smtClean="0">
                <a:solidFill>
                  <a:srgbClr val="565656"/>
                </a:solidFill>
                <a:latin typeface="Batang" panose="02030600000101010101" pitchFamily="18" charset="-127"/>
                <a:ea typeface="Batang" panose="02030600000101010101" pitchFamily="18" charset="-127"/>
              </a:rPr>
              <a:t>“</a:t>
            </a:r>
            <a:endParaRPr lang="en-US" sz="19900" dirty="0">
              <a:solidFill>
                <a:srgbClr val="565656"/>
              </a:solidFill>
              <a:latin typeface="Batang" panose="02030600000101010101" pitchFamily="18" charset="-127"/>
              <a:ea typeface="Batang" panose="02030600000101010101" pitchFamily="18" charset="-127"/>
            </a:endParaRPr>
          </a:p>
        </p:txBody>
      </p:sp>
      <p:sp>
        <p:nvSpPr>
          <p:cNvPr id="4" name="Rectangle 3"/>
          <p:cNvSpPr/>
          <p:nvPr userDrawn="1"/>
        </p:nvSpPr>
        <p:spPr>
          <a:xfrm>
            <a:off x="2513481" y="776523"/>
            <a:ext cx="6934593" cy="5139869"/>
          </a:xfrm>
          <a:prstGeom prst="rect">
            <a:avLst/>
          </a:prstGeom>
        </p:spPr>
        <p:txBody>
          <a:bodyPr wrap="square">
            <a:spAutoFit/>
          </a:bodyPr>
          <a:lstStyle/>
          <a:p>
            <a:pPr lvl="0" algn="just" fontAlgn="base">
              <a:spcBef>
                <a:spcPct val="0"/>
              </a:spcBef>
              <a:spcAft>
                <a:spcPct val="0"/>
              </a:spcAft>
              <a:defRPr/>
            </a:pPr>
            <a:r>
              <a:rPr lang="en-US" altLang="en-US" sz="3200" b="1" spc="100" dirty="0" smtClean="0"/>
              <a:t>Our </a:t>
            </a:r>
            <a:r>
              <a:rPr lang="en-US" altLang="en-US" sz="3200" b="1" spc="100" dirty="0"/>
              <a:t>district initially hired this firm due to their </a:t>
            </a:r>
            <a:r>
              <a:rPr lang="en-US" altLang="en-US" sz="3200" b="1" spc="100" dirty="0">
                <a:solidFill>
                  <a:schemeClr val="tx2"/>
                </a:solidFill>
              </a:rPr>
              <a:t>outstanding reputation </a:t>
            </a:r>
            <a:r>
              <a:rPr lang="en-US" altLang="en-US" sz="3200" b="1" spc="100" dirty="0"/>
              <a:t>in the area of school construction as well as their ability to design </a:t>
            </a:r>
            <a:r>
              <a:rPr lang="en-US" altLang="en-US" sz="3200" b="1" spc="100" dirty="0">
                <a:solidFill>
                  <a:schemeClr val="tx2"/>
                </a:solidFill>
              </a:rPr>
              <a:t>high quality </a:t>
            </a:r>
            <a:r>
              <a:rPr lang="en-US" altLang="en-US" sz="3200" b="1" spc="100" dirty="0"/>
              <a:t>buildings in a </a:t>
            </a:r>
            <a:r>
              <a:rPr lang="en-US" altLang="en-US" sz="3200" b="1" spc="100" dirty="0">
                <a:solidFill>
                  <a:schemeClr val="tx2"/>
                </a:solidFill>
              </a:rPr>
              <a:t>cost effective </a:t>
            </a:r>
            <a:r>
              <a:rPr lang="en-US" altLang="en-US" sz="3200" b="1" spc="100" dirty="0"/>
              <a:t>manner.  I am proud to report that the district has been very pleased with their final </a:t>
            </a:r>
            <a:r>
              <a:rPr lang="en-US" altLang="en-US" sz="3200" b="1" spc="100" dirty="0" smtClean="0"/>
              <a:t>product.</a:t>
            </a:r>
          </a:p>
          <a:p>
            <a:pPr lvl="0" algn="just" fontAlgn="base">
              <a:spcBef>
                <a:spcPct val="0"/>
              </a:spcBef>
              <a:spcAft>
                <a:spcPct val="0"/>
              </a:spcAft>
              <a:defRPr/>
            </a:pPr>
            <a:endParaRPr lang="en-US" altLang="en-US" sz="3200" b="1" spc="100" dirty="0"/>
          </a:p>
          <a:p>
            <a:pPr lvl="0" algn="r" fontAlgn="base">
              <a:spcBef>
                <a:spcPct val="0"/>
              </a:spcBef>
              <a:spcAft>
                <a:spcPct val="0"/>
              </a:spcAft>
              <a:defRPr/>
            </a:pPr>
            <a:r>
              <a:rPr lang="en-US" altLang="en-US" sz="2000" b="1" spc="100" dirty="0" smtClean="0"/>
              <a:t>Dr</a:t>
            </a:r>
            <a:r>
              <a:rPr lang="en-US" altLang="en-US" sz="2000" b="1" spc="100" dirty="0"/>
              <a:t>. Michael G. </a:t>
            </a:r>
            <a:r>
              <a:rPr lang="en-US" altLang="en-US" sz="2000" b="1" spc="100" dirty="0" err="1"/>
              <a:t>Leichliter</a:t>
            </a:r>
            <a:r>
              <a:rPr lang="en-US" altLang="en-US" sz="2000" b="1" spc="100" dirty="0"/>
              <a:t>, </a:t>
            </a:r>
            <a:r>
              <a:rPr lang="en-US" altLang="en-US" sz="2000" b="1" spc="100" dirty="0" smtClean="0"/>
              <a:t>Superintendent</a:t>
            </a:r>
          </a:p>
          <a:p>
            <a:pPr lvl="0" algn="r" fontAlgn="base">
              <a:spcBef>
                <a:spcPct val="0"/>
              </a:spcBef>
              <a:spcAft>
                <a:spcPct val="0"/>
              </a:spcAft>
              <a:defRPr/>
            </a:pPr>
            <a:r>
              <a:rPr lang="en-US" altLang="en-US" sz="2000" b="1" spc="100" dirty="0" smtClean="0"/>
              <a:t>Penn </a:t>
            </a:r>
            <a:r>
              <a:rPr lang="en-US" altLang="en-US" sz="2000" b="1" spc="100" dirty="0"/>
              <a:t>Manor </a:t>
            </a:r>
            <a:r>
              <a:rPr lang="en-US" altLang="en-US" sz="2000" b="1" spc="100" dirty="0" smtClean="0"/>
              <a:t>School District</a:t>
            </a:r>
            <a:endParaRPr lang="en-US" altLang="en-US" sz="2000" b="1" spc="100" dirty="0"/>
          </a:p>
        </p:txBody>
      </p:sp>
    </p:spTree>
    <p:extLst>
      <p:ext uri="{BB962C8B-B14F-4D97-AF65-F5344CB8AC3E}">
        <p14:creationId xmlns:p14="http://schemas.microsoft.com/office/powerpoint/2010/main" val="42060971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750" fill="hold"/>
                                        <p:tgtEl>
                                          <p:spTgt spid="4"/>
                                        </p:tgtEl>
                                        <p:attrNameLst>
                                          <p:attrName>ppt_w</p:attrName>
                                        </p:attrNameLst>
                                      </p:cBhvr>
                                      <p:tavLst>
                                        <p:tav tm="0">
                                          <p:val>
                                            <p:fltVal val="0"/>
                                          </p:val>
                                        </p:tav>
                                        <p:tav tm="100000">
                                          <p:val>
                                            <p:strVal val="#ppt_w"/>
                                          </p:val>
                                        </p:tav>
                                      </p:tavLst>
                                    </p:anim>
                                    <p:anim calcmode="lin" valueType="num">
                                      <p:cBhvr>
                                        <p:cTn id="8" dur="750" fill="hold"/>
                                        <p:tgtEl>
                                          <p:spTgt spid="4"/>
                                        </p:tgtEl>
                                        <p:attrNameLst>
                                          <p:attrName>ppt_h</p:attrName>
                                        </p:attrNameLst>
                                      </p:cBhvr>
                                      <p:tavLst>
                                        <p:tav tm="0">
                                          <p:val>
                                            <p:fltVal val="0"/>
                                          </p:val>
                                        </p:tav>
                                        <p:tav tm="100000">
                                          <p:val>
                                            <p:strVal val="#ppt_h"/>
                                          </p:val>
                                        </p:tav>
                                      </p:tavLst>
                                    </p:anim>
                                    <p:animEffect transition="in" filter="fade">
                                      <p:cBhvr>
                                        <p:cTn id="9" dur="75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750" fill="hold"/>
                                        <p:tgtEl>
                                          <p:spTgt spid="3"/>
                                        </p:tgtEl>
                                        <p:attrNameLst>
                                          <p:attrName>ppt_w</p:attrName>
                                        </p:attrNameLst>
                                      </p:cBhvr>
                                      <p:tavLst>
                                        <p:tav tm="0">
                                          <p:val>
                                            <p:fltVal val="0"/>
                                          </p:val>
                                        </p:tav>
                                        <p:tav tm="100000">
                                          <p:val>
                                            <p:strVal val="#ppt_w"/>
                                          </p:val>
                                        </p:tav>
                                      </p:tavLst>
                                    </p:anim>
                                    <p:anim calcmode="lin" valueType="num">
                                      <p:cBhvr>
                                        <p:cTn id="13" dur="750" fill="hold"/>
                                        <p:tgtEl>
                                          <p:spTgt spid="3"/>
                                        </p:tgtEl>
                                        <p:attrNameLst>
                                          <p:attrName>ppt_h</p:attrName>
                                        </p:attrNameLst>
                                      </p:cBhvr>
                                      <p:tavLst>
                                        <p:tav tm="0">
                                          <p:val>
                                            <p:fltVal val="0"/>
                                          </p:val>
                                        </p:tav>
                                        <p:tav tm="100000">
                                          <p:val>
                                            <p:strVal val="#ppt_h"/>
                                          </p:val>
                                        </p:tav>
                                      </p:tavLst>
                                    </p:anim>
                                    <p:animEffect transition="in" filter="fade">
                                      <p:cBhvr>
                                        <p:cTn id="14" dur="750"/>
                                        <p:tgtEl>
                                          <p:spTgt spid="3"/>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750" fill="hold"/>
                                        <p:tgtEl>
                                          <p:spTgt spid="2"/>
                                        </p:tgtEl>
                                        <p:attrNameLst>
                                          <p:attrName>ppt_w</p:attrName>
                                        </p:attrNameLst>
                                      </p:cBhvr>
                                      <p:tavLst>
                                        <p:tav tm="0">
                                          <p:val>
                                            <p:fltVal val="0"/>
                                          </p:val>
                                        </p:tav>
                                        <p:tav tm="100000">
                                          <p:val>
                                            <p:strVal val="#ppt_w"/>
                                          </p:val>
                                        </p:tav>
                                      </p:tavLst>
                                    </p:anim>
                                    <p:anim calcmode="lin" valueType="num">
                                      <p:cBhvr>
                                        <p:cTn id="18" dur="750" fill="hold"/>
                                        <p:tgtEl>
                                          <p:spTgt spid="2"/>
                                        </p:tgtEl>
                                        <p:attrNameLst>
                                          <p:attrName>ppt_h</p:attrName>
                                        </p:attrNameLst>
                                      </p:cBhvr>
                                      <p:tavLst>
                                        <p:tav tm="0">
                                          <p:val>
                                            <p:fltVal val="0"/>
                                          </p:val>
                                        </p:tav>
                                        <p:tav tm="100000">
                                          <p:val>
                                            <p:strVal val="#ppt_h"/>
                                          </p:val>
                                        </p:tav>
                                      </p:tavLst>
                                    </p:anim>
                                    <p:animEffect transition="in" filter="fade">
                                      <p:cBhvr>
                                        <p:cTn id="19" dur="75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mph" presetSubtype="0" fill="hold" grpId="1" nodeType="clickEffect">
                                  <p:stCondLst>
                                    <p:cond delay="0"/>
                                  </p:stCondLst>
                                  <p:childTnLst>
                                    <p:animScale>
                                      <p:cBhvr>
                                        <p:cTn id="23" dur="500" fill="hold"/>
                                        <p:tgtEl>
                                          <p:spTgt spid="4"/>
                                        </p:tgtEl>
                                      </p:cBhvr>
                                      <p:by x="50000" y="50000"/>
                                    </p:animScale>
                                  </p:childTnLst>
                                </p:cTn>
                              </p:par>
                              <p:par>
                                <p:cTn id="24" presetID="22" presetClass="exit" presetSubtype="4" fill="hold" grpId="1" nodeType="withEffect">
                                  <p:stCondLst>
                                    <p:cond delay="0"/>
                                  </p:stCondLst>
                                  <p:childTnLst>
                                    <p:animEffect transition="out" filter="wipe(down)">
                                      <p:cBhvr>
                                        <p:cTn id="25" dur="1000"/>
                                        <p:tgtEl>
                                          <p:spTgt spid="3"/>
                                        </p:tgtEl>
                                      </p:cBhvr>
                                    </p:animEffect>
                                    <p:set>
                                      <p:cBhvr>
                                        <p:cTn id="26" dur="1" fill="hold">
                                          <p:stCondLst>
                                            <p:cond delay="999"/>
                                          </p:stCondLst>
                                        </p:cTn>
                                        <p:tgtEl>
                                          <p:spTgt spid="3"/>
                                        </p:tgtEl>
                                        <p:attrNameLst>
                                          <p:attrName>style.visibility</p:attrName>
                                        </p:attrNameLst>
                                      </p:cBhvr>
                                      <p:to>
                                        <p:strVal val="hidden"/>
                                      </p:to>
                                    </p:set>
                                  </p:childTnLst>
                                </p:cTn>
                              </p:par>
                              <p:par>
                                <p:cTn id="27" presetID="22" presetClass="exit" presetSubtype="4" fill="hold" grpId="1" nodeType="withEffect">
                                  <p:stCondLst>
                                    <p:cond delay="0"/>
                                  </p:stCondLst>
                                  <p:childTnLst>
                                    <p:animEffect transition="out" filter="wipe(down)">
                                      <p:cBhvr>
                                        <p:cTn id="28" dur="1000"/>
                                        <p:tgtEl>
                                          <p:spTgt spid="2"/>
                                        </p:tgtEl>
                                      </p:cBhvr>
                                    </p:animEffect>
                                    <p:set>
                                      <p:cBhvr>
                                        <p:cTn id="29" dur="1" fill="hold">
                                          <p:stCondLst>
                                            <p:cond delay="999"/>
                                          </p:stCondLst>
                                        </p:cTn>
                                        <p:tgtEl>
                                          <p:spTgt spid="2"/>
                                        </p:tgtEl>
                                        <p:attrNameLst>
                                          <p:attrName>style.visibility</p:attrName>
                                        </p:attrNameLst>
                                      </p:cBhvr>
                                      <p:to>
                                        <p:strVal val="hidden"/>
                                      </p:to>
                                    </p:set>
                                  </p:childTnLst>
                                </p:cTn>
                              </p:par>
                              <p:par>
                                <p:cTn id="30" presetID="0" presetClass="path" presetSubtype="0" accel="50000" decel="50000" fill="hold" grpId="2" nodeType="withEffect">
                                  <p:stCondLst>
                                    <p:cond delay="0"/>
                                  </p:stCondLst>
                                  <p:childTnLst>
                                    <p:animMotion origin="layout" path="M 0.00235 -0.02407 L -0.32135 -0.23102 " pathEditMode="relative" rAng="0" ptsTypes="AA">
                                      <p:cBhvr>
                                        <p:cTn id="31" dur="2000" fill="hold"/>
                                        <p:tgtEl>
                                          <p:spTgt spid="4"/>
                                        </p:tgtEl>
                                        <p:attrNameLst>
                                          <p:attrName>ppt_x</p:attrName>
                                          <p:attrName>ppt_y</p:attrName>
                                        </p:attrNameLst>
                                      </p:cBhvr>
                                      <p:rCtr x="-16185" y="-10347"/>
                                    </p:animMotion>
                                  </p:childTnLst>
                                </p:cTn>
                              </p:par>
                              <p:par>
                                <p:cTn id="32" presetID="2" presetClass="entr" presetSubtype="2" fill="hold" nodeType="withEffect">
                                  <p:stCondLst>
                                    <p:cond delay="500"/>
                                  </p:stCondLst>
                                  <p:childTnLst>
                                    <p:set>
                                      <p:cBhvr>
                                        <p:cTn id="33" dur="1" fill="hold">
                                          <p:stCondLst>
                                            <p:cond delay="0"/>
                                          </p:stCondLst>
                                        </p:cTn>
                                        <p:tgtEl>
                                          <p:spTgt spid="5"/>
                                        </p:tgtEl>
                                        <p:attrNameLst>
                                          <p:attrName>style.visibility</p:attrName>
                                        </p:attrNameLst>
                                      </p:cBhvr>
                                      <p:to>
                                        <p:strVal val="visible"/>
                                      </p:to>
                                    </p:set>
                                    <p:anim calcmode="lin" valueType="num">
                                      <p:cBhvr additive="base">
                                        <p:cTn id="34" dur="1500" fill="hold"/>
                                        <p:tgtEl>
                                          <p:spTgt spid="5"/>
                                        </p:tgtEl>
                                        <p:attrNameLst>
                                          <p:attrName>ppt_x</p:attrName>
                                        </p:attrNameLst>
                                      </p:cBhvr>
                                      <p:tavLst>
                                        <p:tav tm="0">
                                          <p:val>
                                            <p:strVal val="1+#ppt_w/2"/>
                                          </p:val>
                                        </p:tav>
                                        <p:tav tm="100000">
                                          <p:val>
                                            <p:strVal val="#ppt_x"/>
                                          </p:val>
                                        </p:tav>
                                      </p:tavLst>
                                    </p:anim>
                                    <p:anim calcmode="lin" valueType="num">
                                      <p:cBhvr additive="base">
                                        <p:cTn id="35" dur="1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P spid="3" grpId="1"/>
      <p:bldP spid="4" grpId="0"/>
      <p:bldP spid="4" grpId="1"/>
      <p:bldP spid="4" grpId="2"/>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roject Slide Option 1 Dark">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l="31205" t="7154" r="1609" b="8504"/>
          <a:stretch/>
        </p:blipFill>
        <p:spPr>
          <a:xfrm>
            <a:off x="0" y="-4465"/>
            <a:ext cx="8191500" cy="6862465"/>
          </a:xfrm>
          <a:prstGeom prst="rect">
            <a:avLst/>
          </a:prstGeom>
        </p:spPr>
      </p:pic>
      <p:sp>
        <p:nvSpPr>
          <p:cNvPr id="4" name="TextBox 3"/>
          <p:cNvSpPr txBox="1"/>
          <p:nvPr userDrawn="1"/>
        </p:nvSpPr>
        <p:spPr>
          <a:xfrm>
            <a:off x="8386762" y="120015"/>
            <a:ext cx="3657600" cy="954107"/>
          </a:xfrm>
          <a:prstGeom prst="rect">
            <a:avLst/>
          </a:prstGeom>
          <a:noFill/>
        </p:spPr>
        <p:txBody>
          <a:bodyPr wrap="square" rtlCol="0">
            <a:spAutoFit/>
          </a:bodyPr>
          <a:lstStyle/>
          <a:p>
            <a:pPr algn="just"/>
            <a:r>
              <a:rPr lang="en-US" sz="3200" b="1" spc="0" dirty="0" smtClean="0">
                <a:solidFill>
                  <a:schemeClr val="accent6">
                    <a:lumMod val="75000"/>
                  </a:schemeClr>
                </a:solidFill>
              </a:rPr>
              <a:t>MIDDLETOWN</a:t>
            </a:r>
            <a:r>
              <a:rPr lang="en-US" sz="3200" b="1" spc="0" baseline="0" dirty="0" smtClean="0">
                <a:solidFill>
                  <a:schemeClr val="accent6">
                    <a:lumMod val="75000"/>
                  </a:schemeClr>
                </a:solidFill>
              </a:rPr>
              <a:t> </a:t>
            </a:r>
            <a:r>
              <a:rPr lang="en-US" sz="3200" b="1" spc="0" dirty="0" smtClean="0">
                <a:solidFill>
                  <a:schemeClr val="accent6">
                    <a:lumMod val="75000"/>
                  </a:schemeClr>
                </a:solidFill>
              </a:rPr>
              <a:t>AREA </a:t>
            </a:r>
            <a:r>
              <a:rPr lang="en-US" sz="2400" b="1" spc="0" dirty="0" smtClean="0">
                <a:solidFill>
                  <a:schemeClr val="accent6">
                    <a:lumMod val="75000"/>
                  </a:schemeClr>
                </a:solidFill>
              </a:rPr>
              <a:t>HIGH SCHOOL</a:t>
            </a:r>
            <a:endParaRPr lang="en-US" sz="2400" b="1" spc="0" dirty="0">
              <a:solidFill>
                <a:schemeClr val="accent6">
                  <a:lumMod val="75000"/>
                </a:schemeClr>
              </a:solidFill>
            </a:endParaRPr>
          </a:p>
        </p:txBody>
      </p:sp>
      <p:sp>
        <p:nvSpPr>
          <p:cNvPr id="7" name="Text Placeholder 6"/>
          <p:cNvSpPr>
            <a:spLocks noGrp="1"/>
          </p:cNvSpPr>
          <p:nvPr>
            <p:ph type="body" sz="quarter" idx="10" hasCustomPrompt="1"/>
          </p:nvPr>
        </p:nvSpPr>
        <p:spPr>
          <a:xfrm>
            <a:off x="8386762" y="1342364"/>
            <a:ext cx="3657600" cy="5067300"/>
          </a:xfrm>
        </p:spPr>
        <p:txBody>
          <a:bodyPr>
            <a:normAutofit/>
          </a:bodyPr>
          <a:lstStyle>
            <a:lvl1pPr marL="0" indent="0">
              <a:lnSpc>
                <a:spcPct val="150000"/>
              </a:lnSpc>
              <a:buFont typeface="Arial" panose="020B0604020202020204" pitchFamily="34" charset="0"/>
              <a:buNone/>
              <a:defRPr sz="4000" baseline="30000"/>
            </a:lvl1pPr>
            <a:lvl2pPr>
              <a:defRPr sz="2000"/>
            </a:lvl2pPr>
            <a:lvl3pPr>
              <a:defRPr sz="1800"/>
            </a:lvl3pPr>
            <a:lvl4pPr>
              <a:defRPr sz="1600"/>
            </a:lvl4pPr>
            <a:lvl5pPr>
              <a:defRPr sz="1600"/>
            </a:lvl5pPr>
          </a:lstStyle>
          <a:p>
            <a:pPr lvl="0"/>
            <a:r>
              <a:rPr lang="en-US" dirty="0" smtClean="0"/>
              <a:t>21st century design</a:t>
            </a:r>
          </a:p>
          <a:p>
            <a:pPr lvl="0"/>
            <a:r>
              <a:rPr lang="en-US" dirty="0" smtClean="0"/>
              <a:t>800 students</a:t>
            </a:r>
          </a:p>
          <a:p>
            <a:pPr lvl="0"/>
            <a:r>
              <a:rPr lang="en-US" dirty="0" smtClean="0"/>
              <a:t>Building Modernization</a:t>
            </a:r>
          </a:p>
          <a:p>
            <a:pPr lvl="0"/>
            <a:r>
              <a:rPr lang="en-US" dirty="0" smtClean="0"/>
              <a:t>Flexible space</a:t>
            </a:r>
            <a:endParaRPr lang="en-US" dirty="0"/>
          </a:p>
        </p:txBody>
      </p:sp>
    </p:spTree>
    <p:extLst>
      <p:ext uri="{BB962C8B-B14F-4D97-AF65-F5344CB8AC3E}">
        <p14:creationId xmlns:p14="http://schemas.microsoft.com/office/powerpoint/2010/main" val="37123452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animEffect transition="in" filter="fade">
                                      <p:cBhvr>
                                        <p:cTn id="11" dur="500"/>
                                        <p:tgtEl>
                                          <p:spTgt spid="7">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animEffect transition="in" filter="fade">
                                      <p:cBhvr>
                                        <p:cTn id="15" dur="500"/>
                                        <p:tgtEl>
                                          <p:spTgt spid="7">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animEffect transition="in" filter="fade">
                                      <p:cBhvr>
                                        <p:cTn id="19"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tmplLst>
          <p:tmpl lvl="1">
            <p:tnLst>
              <p:par>
                <p:cTn presetID="10" presetClass="entr" presetSubtype="0" fill="hold" nodeType="after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roject Slide Option 1 Light">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l="31205" t="7154" r="1609" b="8504"/>
          <a:stretch/>
        </p:blipFill>
        <p:spPr>
          <a:xfrm>
            <a:off x="0" y="-4465"/>
            <a:ext cx="8191500" cy="6862465"/>
          </a:xfrm>
          <a:prstGeom prst="rect">
            <a:avLst/>
          </a:prstGeom>
        </p:spPr>
      </p:pic>
      <p:sp>
        <p:nvSpPr>
          <p:cNvPr id="4" name="TextBox 3"/>
          <p:cNvSpPr txBox="1"/>
          <p:nvPr userDrawn="1"/>
        </p:nvSpPr>
        <p:spPr>
          <a:xfrm>
            <a:off x="8386762" y="120015"/>
            <a:ext cx="3657600" cy="954107"/>
          </a:xfrm>
          <a:prstGeom prst="rect">
            <a:avLst/>
          </a:prstGeom>
          <a:noFill/>
        </p:spPr>
        <p:txBody>
          <a:bodyPr wrap="square" rtlCol="0">
            <a:spAutoFit/>
          </a:bodyPr>
          <a:lstStyle/>
          <a:p>
            <a:pPr algn="just"/>
            <a:r>
              <a:rPr lang="en-US" sz="3200" b="1" spc="0" dirty="0" smtClean="0">
                <a:solidFill>
                  <a:schemeClr val="accent6">
                    <a:lumMod val="75000"/>
                  </a:schemeClr>
                </a:solidFill>
              </a:rPr>
              <a:t>MIDDLETOWN</a:t>
            </a:r>
            <a:r>
              <a:rPr lang="en-US" sz="3200" b="1" spc="0" baseline="0" dirty="0" smtClean="0">
                <a:solidFill>
                  <a:schemeClr val="accent6">
                    <a:lumMod val="75000"/>
                  </a:schemeClr>
                </a:solidFill>
              </a:rPr>
              <a:t> </a:t>
            </a:r>
            <a:r>
              <a:rPr lang="en-US" sz="3200" b="1" spc="0" dirty="0" smtClean="0">
                <a:solidFill>
                  <a:schemeClr val="accent6">
                    <a:lumMod val="75000"/>
                  </a:schemeClr>
                </a:solidFill>
              </a:rPr>
              <a:t>AREA </a:t>
            </a:r>
            <a:r>
              <a:rPr lang="en-US" sz="2400" b="1" spc="0" dirty="0" smtClean="0">
                <a:solidFill>
                  <a:schemeClr val="accent6">
                    <a:lumMod val="75000"/>
                  </a:schemeClr>
                </a:solidFill>
              </a:rPr>
              <a:t>HIGH SCHOOL</a:t>
            </a:r>
            <a:endParaRPr lang="en-US" sz="2400" b="1" spc="0" dirty="0">
              <a:solidFill>
                <a:schemeClr val="accent6">
                  <a:lumMod val="75000"/>
                </a:schemeClr>
              </a:solidFill>
            </a:endParaRPr>
          </a:p>
        </p:txBody>
      </p:sp>
      <p:sp>
        <p:nvSpPr>
          <p:cNvPr id="7" name="Text Placeholder 6"/>
          <p:cNvSpPr>
            <a:spLocks noGrp="1"/>
          </p:cNvSpPr>
          <p:nvPr>
            <p:ph type="body" sz="quarter" idx="10" hasCustomPrompt="1"/>
          </p:nvPr>
        </p:nvSpPr>
        <p:spPr>
          <a:xfrm>
            <a:off x="8386762" y="1342364"/>
            <a:ext cx="3657600" cy="5067300"/>
          </a:xfrm>
        </p:spPr>
        <p:txBody>
          <a:bodyPr>
            <a:normAutofit/>
          </a:bodyPr>
          <a:lstStyle>
            <a:lvl1pPr marL="0" indent="0">
              <a:lnSpc>
                <a:spcPct val="150000"/>
              </a:lnSpc>
              <a:buFont typeface="Arial" panose="020B0604020202020204" pitchFamily="34" charset="0"/>
              <a:buNone/>
              <a:defRPr sz="4000" baseline="30000"/>
            </a:lvl1pPr>
            <a:lvl2pPr>
              <a:defRPr sz="2000"/>
            </a:lvl2pPr>
            <a:lvl3pPr>
              <a:defRPr sz="1800"/>
            </a:lvl3pPr>
            <a:lvl4pPr>
              <a:defRPr sz="1600"/>
            </a:lvl4pPr>
            <a:lvl5pPr>
              <a:defRPr sz="1600"/>
            </a:lvl5pPr>
          </a:lstStyle>
          <a:p>
            <a:pPr lvl="0"/>
            <a:r>
              <a:rPr lang="en-US" dirty="0" smtClean="0"/>
              <a:t>21st century design</a:t>
            </a:r>
          </a:p>
          <a:p>
            <a:pPr lvl="0"/>
            <a:r>
              <a:rPr lang="en-US" dirty="0" smtClean="0"/>
              <a:t>800 students</a:t>
            </a:r>
          </a:p>
          <a:p>
            <a:pPr lvl="0"/>
            <a:r>
              <a:rPr lang="en-US" dirty="0" smtClean="0"/>
              <a:t>Building Modernization</a:t>
            </a:r>
          </a:p>
          <a:p>
            <a:pPr lvl="0"/>
            <a:r>
              <a:rPr lang="en-US" dirty="0" smtClean="0"/>
              <a:t>Flexible space</a:t>
            </a:r>
            <a:endParaRPr lang="en-US" dirty="0"/>
          </a:p>
        </p:txBody>
      </p:sp>
    </p:spTree>
    <p:extLst>
      <p:ext uri="{BB962C8B-B14F-4D97-AF65-F5344CB8AC3E}">
        <p14:creationId xmlns:p14="http://schemas.microsoft.com/office/powerpoint/2010/main" val="3719299919"/>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animEffect transition="in" filter="fade">
                                      <p:cBhvr>
                                        <p:cTn id="11" dur="500"/>
                                        <p:tgtEl>
                                          <p:spTgt spid="7">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animEffect transition="in" filter="fade">
                                      <p:cBhvr>
                                        <p:cTn id="15" dur="500"/>
                                        <p:tgtEl>
                                          <p:spTgt spid="7">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animEffect transition="in" filter="fade">
                                      <p:cBhvr>
                                        <p:cTn id="19"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tmplLst>
          <p:tmpl lvl="1">
            <p:tnLst>
              <p:par>
                <p:cTn presetID="10" presetClass="entr" presetSubtype="0" fill="hold" nodeType="after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roject Slide Option 2">
    <p:bg>
      <p:bgPr>
        <a:solidFill>
          <a:srgbClr val="242424"/>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t="7856" b="7346"/>
          <a:stretch/>
        </p:blipFill>
        <p:spPr>
          <a:xfrm>
            <a:off x="0" y="-33250"/>
            <a:ext cx="12192000" cy="6899564"/>
          </a:xfrm>
          <a:prstGeom prst="rect">
            <a:avLst/>
          </a:prstGeom>
        </p:spPr>
      </p:pic>
      <p:sp>
        <p:nvSpPr>
          <p:cNvPr id="10" name="TextBox 9"/>
          <p:cNvSpPr txBox="1"/>
          <p:nvPr userDrawn="1"/>
        </p:nvSpPr>
        <p:spPr>
          <a:xfrm>
            <a:off x="157941" y="91440"/>
            <a:ext cx="7032568" cy="523220"/>
          </a:xfrm>
          <a:prstGeom prst="rect">
            <a:avLst/>
          </a:prstGeom>
          <a:noFill/>
        </p:spPr>
        <p:txBody>
          <a:bodyPr wrap="square" rtlCol="0">
            <a:spAutoFit/>
          </a:bodyPr>
          <a:lstStyle/>
          <a:p>
            <a:r>
              <a:rPr lang="en-US" sz="2800" b="1" spc="300" dirty="0" smtClean="0"/>
              <a:t>MIDDLETOWN AREA HIGH SCHOOL</a:t>
            </a:r>
            <a:endParaRPr lang="en-US" sz="2800" b="1" spc="300" dirty="0"/>
          </a:p>
        </p:txBody>
      </p:sp>
      <p:sp>
        <p:nvSpPr>
          <p:cNvPr id="5" name="Rectangle 4"/>
          <p:cNvSpPr/>
          <p:nvPr userDrawn="1"/>
        </p:nvSpPr>
        <p:spPr>
          <a:xfrm>
            <a:off x="1" y="-33250"/>
            <a:ext cx="12192000" cy="6899564"/>
          </a:xfrm>
          <a:prstGeom prst="rect">
            <a:avLst/>
          </a:prstGeom>
          <a:solidFill>
            <a:srgbClr val="0A0A0C">
              <a:alpha val="7098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userDrawn="1"/>
        </p:nvSpPr>
        <p:spPr>
          <a:xfrm>
            <a:off x="3495915" y="846763"/>
            <a:ext cx="5200166" cy="646331"/>
          </a:xfrm>
          <a:prstGeom prst="rect">
            <a:avLst/>
          </a:prstGeom>
          <a:noFill/>
        </p:spPr>
        <p:txBody>
          <a:bodyPr wrap="square" rtlCol="0">
            <a:spAutoFit/>
          </a:bodyPr>
          <a:lstStyle/>
          <a:p>
            <a:pPr algn="ctr"/>
            <a:r>
              <a:rPr lang="en-US" sz="5400" b="1" spc="300" baseline="30000" dirty="0" smtClean="0"/>
              <a:t>21st CENTURY DESIGN</a:t>
            </a:r>
          </a:p>
        </p:txBody>
      </p:sp>
      <p:sp>
        <p:nvSpPr>
          <p:cNvPr id="7" name="TextBox 6"/>
          <p:cNvSpPr txBox="1"/>
          <p:nvPr userDrawn="1"/>
        </p:nvSpPr>
        <p:spPr>
          <a:xfrm>
            <a:off x="3934689" y="2256111"/>
            <a:ext cx="4322619" cy="923330"/>
          </a:xfrm>
          <a:prstGeom prst="rect">
            <a:avLst/>
          </a:prstGeom>
          <a:noFill/>
        </p:spPr>
        <p:txBody>
          <a:bodyPr wrap="square" rtlCol="0">
            <a:spAutoFit/>
          </a:bodyPr>
          <a:lstStyle/>
          <a:p>
            <a:pPr algn="ctr"/>
            <a:r>
              <a:rPr lang="en-US" sz="5400" b="1" spc="300" baseline="30000" dirty="0" smtClean="0"/>
              <a:t>800 STUDENTS</a:t>
            </a:r>
            <a:endParaRPr lang="en-US" dirty="0"/>
          </a:p>
        </p:txBody>
      </p:sp>
      <p:sp>
        <p:nvSpPr>
          <p:cNvPr id="8" name="TextBox 7"/>
          <p:cNvSpPr txBox="1"/>
          <p:nvPr userDrawn="1"/>
        </p:nvSpPr>
        <p:spPr>
          <a:xfrm>
            <a:off x="2975725" y="3942458"/>
            <a:ext cx="6240545" cy="923330"/>
          </a:xfrm>
          <a:prstGeom prst="rect">
            <a:avLst/>
          </a:prstGeom>
          <a:noFill/>
        </p:spPr>
        <p:txBody>
          <a:bodyPr wrap="square" rtlCol="0">
            <a:spAutoFit/>
          </a:bodyPr>
          <a:lstStyle/>
          <a:p>
            <a:pPr algn="ctr"/>
            <a:r>
              <a:rPr lang="en-US" sz="5400" b="1" spc="300" baseline="30000" dirty="0" smtClean="0"/>
              <a:t>BUILDING MODERNIZATION</a:t>
            </a:r>
            <a:endParaRPr lang="en-US" dirty="0"/>
          </a:p>
        </p:txBody>
      </p:sp>
      <p:sp>
        <p:nvSpPr>
          <p:cNvPr id="9" name="TextBox 8"/>
          <p:cNvSpPr txBox="1"/>
          <p:nvPr userDrawn="1"/>
        </p:nvSpPr>
        <p:spPr>
          <a:xfrm>
            <a:off x="3934689" y="5404386"/>
            <a:ext cx="4322619" cy="923330"/>
          </a:xfrm>
          <a:prstGeom prst="rect">
            <a:avLst/>
          </a:prstGeom>
          <a:noFill/>
        </p:spPr>
        <p:txBody>
          <a:bodyPr wrap="square" rtlCol="0">
            <a:spAutoFit/>
          </a:bodyPr>
          <a:lstStyle/>
          <a:p>
            <a:pPr algn="ctr"/>
            <a:r>
              <a:rPr lang="en-US" sz="5400" b="1" spc="600" baseline="30000" dirty="0" smtClean="0"/>
              <a:t>FLEXIBLE SPACE</a:t>
            </a:r>
            <a:endParaRPr lang="en-US" dirty="0"/>
          </a:p>
        </p:txBody>
      </p:sp>
    </p:spTree>
    <p:extLst>
      <p:ext uri="{BB962C8B-B14F-4D97-AF65-F5344CB8AC3E}">
        <p14:creationId xmlns:p14="http://schemas.microsoft.com/office/powerpoint/2010/main" val="17891564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0-#ppt_w/2"/>
                                          </p:val>
                                        </p:tav>
                                        <p:tav tm="100000">
                                          <p:val>
                                            <p:strVal val="#ppt_x"/>
                                          </p:val>
                                        </p:tav>
                                      </p:tavLst>
                                    </p:anim>
                                    <p:anim calcmode="lin" valueType="num">
                                      <p:cBhvr additive="base">
                                        <p:cTn id="12" dur="750" fill="hold"/>
                                        <p:tgtEl>
                                          <p:spTgt spid="6"/>
                                        </p:tgtEl>
                                        <p:attrNameLst>
                                          <p:attrName>ppt_y</p:attrName>
                                        </p:attrNameLst>
                                      </p:cBhvr>
                                      <p:tavLst>
                                        <p:tav tm="0">
                                          <p:val>
                                            <p:strVal val="#ppt_y"/>
                                          </p:val>
                                        </p:tav>
                                        <p:tav tm="100000">
                                          <p:val>
                                            <p:strVal val="#ppt_y"/>
                                          </p:val>
                                        </p:tav>
                                      </p:tavLst>
                                    </p:anim>
                                  </p:childTnLst>
                                </p:cTn>
                              </p:par>
                            </p:childTnLst>
                          </p:cTn>
                        </p:par>
                        <p:par>
                          <p:cTn id="13" fill="hold">
                            <p:stCondLst>
                              <p:cond delay="1250"/>
                            </p:stCondLst>
                            <p:childTnLst>
                              <p:par>
                                <p:cTn id="14" presetID="2" presetClass="entr" presetSubtype="8"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750" fill="hold"/>
                                        <p:tgtEl>
                                          <p:spTgt spid="7"/>
                                        </p:tgtEl>
                                        <p:attrNameLst>
                                          <p:attrName>ppt_x</p:attrName>
                                        </p:attrNameLst>
                                      </p:cBhvr>
                                      <p:tavLst>
                                        <p:tav tm="0">
                                          <p:val>
                                            <p:strVal val="0-#ppt_w/2"/>
                                          </p:val>
                                        </p:tav>
                                        <p:tav tm="100000">
                                          <p:val>
                                            <p:strVal val="#ppt_x"/>
                                          </p:val>
                                        </p:tav>
                                      </p:tavLst>
                                    </p:anim>
                                    <p:anim calcmode="lin" valueType="num">
                                      <p:cBhvr additive="base">
                                        <p:cTn id="17" dur="750" fill="hold"/>
                                        <p:tgtEl>
                                          <p:spTgt spid="7"/>
                                        </p:tgtEl>
                                        <p:attrNameLst>
                                          <p:attrName>ppt_y</p:attrName>
                                        </p:attrNameLst>
                                      </p:cBhvr>
                                      <p:tavLst>
                                        <p:tav tm="0">
                                          <p:val>
                                            <p:strVal val="#ppt_y"/>
                                          </p:val>
                                        </p:tav>
                                        <p:tav tm="100000">
                                          <p:val>
                                            <p:strVal val="#ppt_y"/>
                                          </p:val>
                                        </p:tav>
                                      </p:tavLst>
                                    </p:anim>
                                  </p:childTnLst>
                                </p:cTn>
                              </p:par>
                            </p:childTnLst>
                          </p:cTn>
                        </p:par>
                        <p:par>
                          <p:cTn id="18" fill="hold">
                            <p:stCondLst>
                              <p:cond delay="2000"/>
                            </p:stCondLst>
                            <p:childTnLst>
                              <p:par>
                                <p:cTn id="19" presetID="2" presetClass="entr" presetSubtype="8"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750" fill="hold"/>
                                        <p:tgtEl>
                                          <p:spTgt spid="8"/>
                                        </p:tgtEl>
                                        <p:attrNameLst>
                                          <p:attrName>ppt_x</p:attrName>
                                        </p:attrNameLst>
                                      </p:cBhvr>
                                      <p:tavLst>
                                        <p:tav tm="0">
                                          <p:val>
                                            <p:strVal val="0-#ppt_w/2"/>
                                          </p:val>
                                        </p:tav>
                                        <p:tav tm="100000">
                                          <p:val>
                                            <p:strVal val="#ppt_x"/>
                                          </p:val>
                                        </p:tav>
                                      </p:tavLst>
                                    </p:anim>
                                    <p:anim calcmode="lin" valueType="num">
                                      <p:cBhvr additive="base">
                                        <p:cTn id="22" dur="750" fill="hold"/>
                                        <p:tgtEl>
                                          <p:spTgt spid="8"/>
                                        </p:tgtEl>
                                        <p:attrNameLst>
                                          <p:attrName>ppt_y</p:attrName>
                                        </p:attrNameLst>
                                      </p:cBhvr>
                                      <p:tavLst>
                                        <p:tav tm="0">
                                          <p:val>
                                            <p:strVal val="#ppt_y"/>
                                          </p:val>
                                        </p:tav>
                                        <p:tav tm="100000">
                                          <p:val>
                                            <p:strVal val="#ppt_y"/>
                                          </p:val>
                                        </p:tav>
                                      </p:tavLst>
                                    </p:anim>
                                  </p:childTnLst>
                                </p:cTn>
                              </p:par>
                            </p:childTnLst>
                          </p:cTn>
                        </p:par>
                        <p:par>
                          <p:cTn id="23" fill="hold">
                            <p:stCondLst>
                              <p:cond delay="2750"/>
                            </p:stCondLst>
                            <p:childTnLst>
                              <p:par>
                                <p:cTn id="24" presetID="2" presetClass="entr" presetSubtype="8" fill="hold" grpId="0" nodeType="after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additive="base">
                                        <p:cTn id="26" dur="750" fill="hold"/>
                                        <p:tgtEl>
                                          <p:spTgt spid="9"/>
                                        </p:tgtEl>
                                        <p:attrNameLst>
                                          <p:attrName>ppt_x</p:attrName>
                                        </p:attrNameLst>
                                      </p:cBhvr>
                                      <p:tavLst>
                                        <p:tav tm="0">
                                          <p:val>
                                            <p:strVal val="0-#ppt_w/2"/>
                                          </p:val>
                                        </p:tav>
                                        <p:tav tm="100000">
                                          <p:val>
                                            <p:strVal val="#ppt_x"/>
                                          </p:val>
                                        </p:tav>
                                      </p:tavLst>
                                    </p:anim>
                                    <p:anim calcmode="lin" valueType="num">
                                      <p:cBhvr additive="base">
                                        <p:cTn id="27" dur="750" fill="hold"/>
                                        <p:tgtEl>
                                          <p:spTgt spid="9"/>
                                        </p:tgtEl>
                                        <p:attrNameLst>
                                          <p:attrName>ppt_y</p:attrName>
                                        </p:attrNameLst>
                                      </p:cBhvr>
                                      <p:tavLst>
                                        <p:tav tm="0">
                                          <p:val>
                                            <p:strVal val="#ppt_y"/>
                                          </p:val>
                                        </p:tav>
                                        <p:tav tm="100000">
                                          <p:val>
                                            <p:strVal val="#ppt_y"/>
                                          </p:val>
                                        </p:tav>
                                      </p:tavLst>
                                    </p:anim>
                                  </p:childTnLst>
                                </p:cTn>
                              </p:par>
                              <p:par>
                                <p:cTn id="28" presetID="47" presetClass="exit" presetSubtype="0" fill="hold" grpId="0" nodeType="withEffect">
                                  <p:stCondLst>
                                    <p:cond delay="0"/>
                                  </p:stCondLst>
                                  <p:childTnLst>
                                    <p:animEffect transition="out" filter="fade">
                                      <p:cBhvr>
                                        <p:cTn id="29" dur="1000"/>
                                        <p:tgtEl>
                                          <p:spTgt spid="10"/>
                                        </p:tgtEl>
                                      </p:cBhvr>
                                    </p:animEffect>
                                    <p:anim calcmode="lin" valueType="num">
                                      <p:cBhvr>
                                        <p:cTn id="30" dur="1000"/>
                                        <p:tgtEl>
                                          <p:spTgt spid="10"/>
                                        </p:tgtEl>
                                        <p:attrNameLst>
                                          <p:attrName>ppt_x</p:attrName>
                                        </p:attrNameLst>
                                      </p:cBhvr>
                                      <p:tavLst>
                                        <p:tav tm="0">
                                          <p:val>
                                            <p:strVal val="ppt_x"/>
                                          </p:val>
                                        </p:tav>
                                        <p:tav tm="100000">
                                          <p:val>
                                            <p:strVal val="ppt_x"/>
                                          </p:val>
                                        </p:tav>
                                      </p:tavLst>
                                    </p:anim>
                                    <p:anim calcmode="lin" valueType="num">
                                      <p:cBhvr>
                                        <p:cTn id="31" dur="1000"/>
                                        <p:tgtEl>
                                          <p:spTgt spid="10"/>
                                        </p:tgtEl>
                                        <p:attrNameLst>
                                          <p:attrName>ppt_y</p:attrName>
                                        </p:attrNameLst>
                                      </p:cBhvr>
                                      <p:tavLst>
                                        <p:tav tm="0">
                                          <p:val>
                                            <p:strVal val="ppt_y"/>
                                          </p:val>
                                        </p:tav>
                                        <p:tav tm="100000">
                                          <p:val>
                                            <p:strVal val="ppt_y-.1"/>
                                          </p:val>
                                        </p:tav>
                                      </p:tavLst>
                                    </p:anim>
                                    <p:set>
                                      <p:cBhvr>
                                        <p:cTn id="32" dur="1" fill="hold">
                                          <p:stCondLst>
                                            <p:cond delay="9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5" grpId="0" animBg="1"/>
      <p:bldP spid="6" grpId="0"/>
      <p:bldP spid="7" grpId="0"/>
      <p:bldP spid="8" grpId="0"/>
      <p:bldP spid="9" grpId="0"/>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2.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3.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242424"/>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smtClean="0"/>
              <a:t>CALIBRI (BODY) UPPERCASE SIZE 36</a:t>
            </a:r>
            <a:endParaRPr lang="en-US" dirty="0"/>
          </a:p>
        </p:txBody>
      </p:sp>
      <p:sp>
        <p:nvSpPr>
          <p:cNvPr id="3" name="Text Placeholder 2"/>
          <p:cNvSpPr>
            <a:spLocks noGrp="1"/>
          </p:cNvSpPr>
          <p:nvPr>
            <p:ph type="body" idx="1"/>
          </p:nvPr>
        </p:nvSpPr>
        <p:spPr>
          <a:xfrm>
            <a:off x="838200" y="2002971"/>
            <a:ext cx="10515600" cy="1959429"/>
          </a:xfrm>
          <a:prstGeom prst="rect">
            <a:avLst/>
          </a:prstGeom>
        </p:spPr>
        <p:txBody>
          <a:bodyPr vert="horz" lIns="91440" tIns="45720" rIns="91440" bIns="45720" rtlCol="0">
            <a:normAutofit/>
          </a:bodyPr>
          <a:lstStyle/>
          <a:p>
            <a:pPr lvl="0"/>
            <a:r>
              <a:rPr lang="en-US" dirty="0" smtClean="0"/>
              <a:t>Calibri (body) Size 32</a:t>
            </a:r>
          </a:p>
        </p:txBody>
      </p:sp>
    </p:spTree>
    <p:extLst>
      <p:ext uri="{BB962C8B-B14F-4D97-AF65-F5344CB8AC3E}">
        <p14:creationId xmlns:p14="http://schemas.microsoft.com/office/powerpoint/2010/main" val="1017633227"/>
      </p:ext>
    </p:extLst>
  </p:cSld>
  <p:clrMap bg1="dk1" tx1="lt1" bg2="dk2" tx2="lt2" accent1="accent1" accent2="accent2" accent3="accent3" accent4="accent4" accent5="accent5" accent6="accent6" hlink="hlink" folHlink="folHlink"/>
  <p:sldLayoutIdLst>
    <p:sldLayoutId id="2147484346" r:id="rId1"/>
    <p:sldLayoutId id="2147484356" r:id="rId2"/>
    <p:sldLayoutId id="2147484347" r:id="rId3"/>
    <p:sldLayoutId id="2147484345" r:id="rId4"/>
    <p:sldLayoutId id="2147484360" r:id="rId5"/>
    <p:sldLayoutId id="2147484357" r:id="rId6"/>
    <p:sldLayoutId id="2147484348" r:id="rId7"/>
    <p:sldLayoutId id="2147484362" r:id="rId8"/>
    <p:sldLayoutId id="2147484358" r:id="rId9"/>
    <p:sldLayoutId id="2147484361" r:id="rId10"/>
    <p:sldLayoutId id="2147484363" r:id="rId11"/>
    <p:sldLayoutId id="2147484359" r:id="rId12"/>
    <p:sldLayoutId id="2147484349" r:id="rId13"/>
    <p:sldLayoutId id="2147484350" r:id="rId14"/>
    <p:sldLayoutId id="2147484351" r:id="rId15"/>
    <p:sldLayoutId id="2147484352" r:id="rId16"/>
    <p:sldLayoutId id="2147484353" r:id="rId17"/>
    <p:sldLayoutId id="2147484354" r:id="rId18"/>
    <p:sldLayoutId id="2147484355" r:id="rId19"/>
    <p:sldLayoutId id="2147484333" r:id="rId20"/>
    <p:sldLayoutId id="2147484334" r:id="rId21"/>
    <p:sldLayoutId id="2147484343" r:id="rId22"/>
  </p:sldLayoutIdLst>
  <p:transition>
    <p:fade/>
  </p:transition>
  <p:timing>
    <p:tnLst>
      <p:par>
        <p:cTn id="1" dur="indefinite" restart="never" nodeType="tmRoot"/>
      </p:par>
    </p:tnLst>
  </p:timing>
  <p:txStyles>
    <p:titleStyle>
      <a:lvl1pPr algn="l" defTabSz="914400" rtl="0" eaLnBrk="1" latinLnBrk="0" hangingPunct="1">
        <a:lnSpc>
          <a:spcPct val="90000"/>
        </a:lnSpc>
        <a:spcBef>
          <a:spcPct val="0"/>
        </a:spcBef>
        <a:buNone/>
        <a:defRPr sz="3600" kern="1200" spc="0" baseline="0">
          <a:solidFill>
            <a:schemeClr val="tx1"/>
          </a:solidFill>
          <a:latin typeface="+mn-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3200" kern="1200" spc="0" baseline="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ACBAFD-90A1-4060-9F4E-2F65B781F4C3}" type="datetimeFigureOut">
              <a:rPr lang="en-US" smtClean="0"/>
              <a:t>11/30/2020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8B577B-A43A-4857-A154-122A1E94791F}" type="slidenum">
              <a:rPr lang="en-US" smtClean="0"/>
              <a:t>‹#›</a:t>
            </a:fld>
            <a:endParaRPr lang="en-US"/>
          </a:p>
        </p:txBody>
      </p:sp>
    </p:spTree>
    <p:extLst>
      <p:ext uri="{BB962C8B-B14F-4D97-AF65-F5344CB8AC3E}">
        <p14:creationId xmlns:p14="http://schemas.microsoft.com/office/powerpoint/2010/main" val="3864725641"/>
      </p:ext>
    </p:extLst>
  </p:cSld>
  <p:clrMap bg1="lt1" tx1="dk1" bg2="lt2" tx2="dk2" accent1="accent1" accent2="accent2" accent3="accent3" accent4="accent4" accent5="accent5" accent6="accent6" hlink="hlink" folHlink="folHlink"/>
  <p:sldLayoutIdLst>
    <p:sldLayoutId id="2147484377" r:id="rId1"/>
    <p:sldLayoutId id="2147484378" r:id="rId2"/>
    <p:sldLayoutId id="2147484379" r:id="rId3"/>
    <p:sldLayoutId id="2147484380" r:id="rId4"/>
    <p:sldLayoutId id="2147484381" r:id="rId5"/>
    <p:sldLayoutId id="2147484382" r:id="rId6"/>
    <p:sldLayoutId id="2147484383" r:id="rId7"/>
    <p:sldLayoutId id="2147484384" r:id="rId8"/>
    <p:sldLayoutId id="2147484385" r:id="rId9"/>
    <p:sldLayoutId id="2147484386" r:id="rId10"/>
    <p:sldLayoutId id="2147484387" r:id="rId11"/>
    <p:sldLayoutId id="2147484388" r:id="rId12"/>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CC4783D-C254-46DC-B950-AE9307EC234F}" type="datetimeFigureOut">
              <a:rPr lang="en-US" smtClean="0"/>
              <a:t>11/30/2020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2F2A78-C283-4DF5-889F-019F6BBBBDE1}" type="slidenum">
              <a:rPr lang="en-US" smtClean="0"/>
              <a:t>‹#›</a:t>
            </a:fld>
            <a:endParaRPr lang="en-US"/>
          </a:p>
        </p:txBody>
      </p:sp>
    </p:spTree>
    <p:extLst>
      <p:ext uri="{BB962C8B-B14F-4D97-AF65-F5344CB8AC3E}">
        <p14:creationId xmlns:p14="http://schemas.microsoft.com/office/powerpoint/2010/main" val="1623265498"/>
      </p:ext>
    </p:extLst>
  </p:cSld>
  <p:clrMap bg1="lt1" tx1="dk1" bg2="lt2" tx2="dk2" accent1="accent1" accent2="accent2" accent3="accent3" accent4="accent4" accent5="accent5" accent6="accent6" hlink="hlink" folHlink="folHlink"/>
  <p:sldLayoutIdLst>
    <p:sldLayoutId id="2147484365" r:id="rId1"/>
    <p:sldLayoutId id="2147484366" r:id="rId2"/>
    <p:sldLayoutId id="2147484367" r:id="rId3"/>
    <p:sldLayoutId id="2147484368" r:id="rId4"/>
    <p:sldLayoutId id="2147484369" r:id="rId5"/>
    <p:sldLayoutId id="2147484370" r:id="rId6"/>
    <p:sldLayoutId id="2147484371" r:id="rId7"/>
    <p:sldLayoutId id="2147484372" r:id="rId8"/>
    <p:sldLayoutId id="2147484373" r:id="rId9"/>
    <p:sldLayoutId id="2147484374" r:id="rId10"/>
    <p:sldLayoutId id="2147484375"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4.xml"/><Relationship Id="rId5" Type="http://schemas.openxmlformats.org/officeDocument/2006/relationships/image" Target="../media/image18.jpeg"/><Relationship Id="rId4" Type="http://schemas.openxmlformats.org/officeDocument/2006/relationships/image" Target="../media/image17.jpeg"/></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eg"/><Relationship Id="rId1" Type="http://schemas.openxmlformats.org/officeDocument/2006/relationships/slideLayout" Target="../slideLayouts/slideLayout4.xml"/><Relationship Id="rId4"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5309441"/>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242424"/>
        </a:solidFill>
        <a:effectLst/>
      </p:bgPr>
    </p:bg>
    <p:spTree>
      <p:nvGrpSpPr>
        <p:cNvPr id="1" name=""/>
        <p:cNvGrpSpPr/>
        <p:nvPr/>
      </p:nvGrpSpPr>
      <p:grpSpPr>
        <a:xfrm>
          <a:off x="0" y="0"/>
          <a:ext cx="0" cy="0"/>
          <a:chOff x="0" y="0"/>
          <a:chExt cx="0" cy="0"/>
        </a:xfrm>
      </p:grpSpPr>
      <p:sp>
        <p:nvSpPr>
          <p:cNvPr id="9" name="Content Placeholder 2"/>
          <p:cNvSpPr txBox="1">
            <a:spLocks/>
          </p:cNvSpPr>
          <p:nvPr/>
        </p:nvSpPr>
        <p:spPr bwMode="auto">
          <a:xfrm>
            <a:off x="6776772" y="199280"/>
            <a:ext cx="4777328" cy="5634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85750" indent="-28575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457200" lvl="1" indent="0">
              <a:spcBef>
                <a:spcPct val="20000"/>
              </a:spcBef>
            </a:pPr>
            <a:r>
              <a:rPr lang="en-US" altLang="en-US" sz="2800" b="1" u="sng" dirty="0" smtClean="0">
                <a:latin typeface="+mn-lt"/>
              </a:rPr>
              <a:t>Design Development Phase</a:t>
            </a:r>
          </a:p>
          <a:p>
            <a:pPr marL="457200" lvl="1" indent="0">
              <a:spcBef>
                <a:spcPct val="20000"/>
              </a:spcBef>
            </a:pPr>
            <a:endParaRPr lang="en-US" altLang="en-US" sz="2000" b="1" u="sng" dirty="0" smtClean="0">
              <a:latin typeface="+mn-lt"/>
            </a:endParaRPr>
          </a:p>
          <a:p>
            <a:pPr marL="457200" lvl="1" indent="0">
              <a:spcBef>
                <a:spcPct val="20000"/>
              </a:spcBef>
            </a:pPr>
            <a:r>
              <a:rPr lang="en-US" altLang="en-US" sz="2000" b="1" u="sng" dirty="0" smtClean="0">
                <a:latin typeface="+mn-lt"/>
              </a:rPr>
              <a:t>1. Civil Engineering:</a:t>
            </a:r>
            <a:r>
              <a:rPr lang="en-US" altLang="en-US" sz="2000" b="1" dirty="0" smtClean="0">
                <a:latin typeface="+mn-lt"/>
              </a:rPr>
              <a:t>  </a:t>
            </a:r>
          </a:p>
          <a:p>
            <a:pPr marL="457200" lvl="1" indent="0">
              <a:spcBef>
                <a:spcPct val="20000"/>
              </a:spcBef>
            </a:pPr>
            <a:r>
              <a:rPr lang="en-US" altLang="en-US" sz="2000" dirty="0" smtClean="0">
                <a:latin typeface="+mn-lt"/>
              </a:rPr>
              <a:t>Site design of vehicular circulation, parking, drop-off areas, pedestrian connections.  Land Development submission with storm water management plans.  </a:t>
            </a:r>
          </a:p>
          <a:p>
            <a:pPr marL="457200" lvl="1" indent="0">
              <a:spcBef>
                <a:spcPct val="20000"/>
              </a:spcBef>
            </a:pPr>
            <a:endParaRPr lang="en-US" altLang="en-US" sz="2000" dirty="0">
              <a:latin typeface="+mn-lt"/>
            </a:endParaRPr>
          </a:p>
          <a:p>
            <a:pPr marL="457200" lvl="1" indent="0">
              <a:spcBef>
                <a:spcPct val="20000"/>
              </a:spcBef>
            </a:pPr>
            <a:r>
              <a:rPr lang="en-US" altLang="en-US" sz="2000" b="1" u="sng" dirty="0" smtClean="0">
                <a:latin typeface="+mn-lt"/>
              </a:rPr>
              <a:t>2. Architectural Plans:</a:t>
            </a:r>
            <a:r>
              <a:rPr lang="en-US" altLang="en-US" sz="2000" b="1" dirty="0" smtClean="0">
                <a:latin typeface="+mn-lt"/>
              </a:rPr>
              <a:t>  </a:t>
            </a:r>
            <a:endParaRPr lang="en-US" altLang="en-US" sz="2000" b="1" dirty="0">
              <a:latin typeface="+mn-lt"/>
            </a:endParaRPr>
          </a:p>
          <a:p>
            <a:pPr marL="457200" lvl="1" indent="0">
              <a:spcBef>
                <a:spcPct val="20000"/>
              </a:spcBef>
            </a:pPr>
            <a:r>
              <a:rPr lang="en-US" altLang="en-US" sz="2000" dirty="0" smtClean="0">
                <a:latin typeface="+mn-lt"/>
              </a:rPr>
              <a:t>Refinement of Floor Plans, final check of Educational Program, meetings with Faculty to develop Interior layouts, establish Floor Plans to begin design of structural, food service, mechanical, electrical and plumbing systems.</a:t>
            </a:r>
          </a:p>
          <a:p>
            <a:pPr marL="457200" lvl="1" indent="0">
              <a:spcBef>
                <a:spcPct val="20000"/>
              </a:spcBef>
            </a:pPr>
            <a:endParaRPr lang="en-US" altLang="en-US" sz="1200" dirty="0"/>
          </a:p>
          <a:p>
            <a:pPr marL="457200" lvl="1" indent="0">
              <a:spcBef>
                <a:spcPct val="20000"/>
              </a:spcBef>
            </a:pPr>
            <a:endParaRPr lang="en-US" altLang="en-US" sz="2000" dirty="0" smtClean="0"/>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7403" b="-87"/>
          <a:stretch/>
        </p:blipFill>
        <p:spPr>
          <a:xfrm>
            <a:off x="0" y="3016645"/>
            <a:ext cx="6776772" cy="3841355"/>
          </a:xfrm>
          <a:prstGeom prst="rect">
            <a:avLst/>
          </a:prstGeo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70" r="-178" b="22573"/>
          <a:stretch/>
        </p:blipFill>
        <p:spPr>
          <a:xfrm>
            <a:off x="0" y="0"/>
            <a:ext cx="6776772" cy="3211309"/>
          </a:xfrm>
          <a:prstGeom prst="rect">
            <a:avLst/>
          </a:prstGeom>
        </p:spPr>
      </p:pic>
      <p:sp>
        <p:nvSpPr>
          <p:cNvPr id="7" name="Content Placeholder 2"/>
          <p:cNvSpPr txBox="1">
            <a:spLocks/>
          </p:cNvSpPr>
          <p:nvPr/>
        </p:nvSpPr>
        <p:spPr bwMode="auto">
          <a:xfrm>
            <a:off x="-357130" y="6329696"/>
            <a:ext cx="4777328" cy="454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85750" indent="-28575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457200" lvl="1" indent="0">
              <a:spcBef>
                <a:spcPct val="20000"/>
              </a:spcBef>
            </a:pPr>
            <a:r>
              <a:rPr lang="en-US" altLang="en-US" sz="2800" dirty="0" smtClean="0">
                <a:solidFill>
                  <a:srgbClr val="242424"/>
                </a:solidFill>
                <a:latin typeface="+mn-lt"/>
              </a:rPr>
              <a:t>PROJECT EXAMPLES</a:t>
            </a:r>
            <a:endParaRPr lang="en-US" altLang="en-US" sz="2000" dirty="0" smtClean="0">
              <a:solidFill>
                <a:srgbClr val="242424"/>
              </a:solidFill>
              <a:latin typeface="+mn-lt"/>
            </a:endParaRPr>
          </a:p>
          <a:p>
            <a:pPr marL="457200" lvl="1" indent="0">
              <a:spcBef>
                <a:spcPct val="20000"/>
              </a:spcBef>
            </a:pPr>
            <a:endParaRPr lang="en-US" altLang="en-US" sz="1200" dirty="0"/>
          </a:p>
          <a:p>
            <a:pPr marL="457200" lvl="1" indent="0">
              <a:spcBef>
                <a:spcPct val="20000"/>
              </a:spcBef>
            </a:pPr>
            <a:endParaRPr lang="en-US" altLang="en-US" sz="2000" dirty="0" smtClean="0"/>
          </a:p>
        </p:txBody>
      </p:sp>
    </p:spTree>
    <p:extLst>
      <p:ext uri="{BB962C8B-B14F-4D97-AF65-F5344CB8AC3E}">
        <p14:creationId xmlns:p14="http://schemas.microsoft.com/office/powerpoint/2010/main" val="2708665598"/>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t="16732" b="2174"/>
          <a:stretch/>
        </p:blipFill>
        <p:spPr>
          <a:xfrm>
            <a:off x="0" y="-1"/>
            <a:ext cx="7187566" cy="3073707"/>
          </a:xfrm>
          <a:prstGeom prst="rect">
            <a:avLst/>
          </a:prstGeom>
        </p:spPr>
      </p:pic>
      <p:sp>
        <p:nvSpPr>
          <p:cNvPr id="9" name="Content Placeholder 2"/>
          <p:cNvSpPr txBox="1">
            <a:spLocks/>
          </p:cNvSpPr>
          <p:nvPr/>
        </p:nvSpPr>
        <p:spPr bwMode="auto">
          <a:xfrm>
            <a:off x="6896558" y="251033"/>
            <a:ext cx="5398266" cy="4753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85750" indent="-28575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457200" lvl="1" indent="0">
              <a:spcBef>
                <a:spcPct val="20000"/>
              </a:spcBef>
            </a:pPr>
            <a:r>
              <a:rPr lang="en-US" altLang="en-US" sz="2800" b="1" u="sng" dirty="0" smtClean="0">
                <a:latin typeface="+mn-lt"/>
              </a:rPr>
              <a:t>Construction Documents Phase</a:t>
            </a:r>
          </a:p>
          <a:p>
            <a:pPr marL="457200" lvl="1" indent="0">
              <a:spcBef>
                <a:spcPct val="20000"/>
              </a:spcBef>
            </a:pPr>
            <a:endParaRPr lang="en-US" altLang="en-US" sz="2000" b="1" u="sng" dirty="0" smtClean="0">
              <a:latin typeface="+mn-lt"/>
            </a:endParaRPr>
          </a:p>
          <a:p>
            <a:pPr marL="457200" lvl="1" indent="0">
              <a:spcBef>
                <a:spcPct val="20000"/>
              </a:spcBef>
            </a:pPr>
            <a:r>
              <a:rPr lang="en-US" altLang="en-US" sz="2000" b="1" u="sng" dirty="0" smtClean="0">
                <a:latin typeface="+mn-lt"/>
              </a:rPr>
              <a:t>1. Civil Engineering:</a:t>
            </a:r>
            <a:r>
              <a:rPr lang="en-US" altLang="en-US" sz="2000" b="1" dirty="0" smtClean="0">
                <a:latin typeface="+mn-lt"/>
              </a:rPr>
              <a:t>  </a:t>
            </a:r>
          </a:p>
          <a:p>
            <a:pPr marL="457200" lvl="1" indent="0">
              <a:spcBef>
                <a:spcPct val="20000"/>
              </a:spcBef>
            </a:pPr>
            <a:r>
              <a:rPr lang="en-US" altLang="en-US" sz="2000" dirty="0" smtClean="0">
                <a:latin typeface="+mn-lt"/>
              </a:rPr>
              <a:t>Acquire necessary permits and approvals required for construction.</a:t>
            </a:r>
            <a:endParaRPr lang="en-US" altLang="en-US" sz="1200" dirty="0" smtClean="0">
              <a:latin typeface="+mn-lt"/>
            </a:endParaRPr>
          </a:p>
          <a:p>
            <a:pPr marL="457200" lvl="1" indent="0">
              <a:spcBef>
                <a:spcPct val="20000"/>
              </a:spcBef>
            </a:pPr>
            <a:endParaRPr lang="en-US" altLang="en-US" sz="2000" dirty="0">
              <a:latin typeface="+mn-lt"/>
            </a:endParaRPr>
          </a:p>
          <a:p>
            <a:pPr marL="457200" lvl="1" indent="0">
              <a:spcBef>
                <a:spcPct val="20000"/>
              </a:spcBef>
            </a:pPr>
            <a:r>
              <a:rPr lang="en-US" altLang="en-US" sz="2000" b="1" u="sng" dirty="0" smtClean="0">
                <a:latin typeface="+mn-lt"/>
              </a:rPr>
              <a:t>2. Architectural Plans:</a:t>
            </a:r>
            <a:r>
              <a:rPr lang="en-US" altLang="en-US" sz="2000" b="1" dirty="0" smtClean="0">
                <a:latin typeface="+mn-lt"/>
              </a:rPr>
              <a:t>  </a:t>
            </a:r>
          </a:p>
          <a:p>
            <a:pPr marL="457200" lvl="1" indent="0">
              <a:spcBef>
                <a:spcPct val="20000"/>
              </a:spcBef>
            </a:pPr>
            <a:r>
              <a:rPr lang="en-US" altLang="en-US" sz="2000" dirty="0" smtClean="0">
                <a:latin typeface="+mn-lt"/>
              </a:rPr>
              <a:t>Final production of Construction Documents with coordination and integration of building systems including structural, food service, mechanical, plumbing, electrical and civil engineering. </a:t>
            </a:r>
          </a:p>
          <a:p>
            <a:pPr marL="457200" lvl="1" indent="0">
              <a:spcBef>
                <a:spcPct val="20000"/>
              </a:spcBef>
            </a:pPr>
            <a:endParaRPr lang="en-US" altLang="en-US" sz="1200" dirty="0"/>
          </a:p>
          <a:p>
            <a:pPr marL="457200" lvl="1" indent="0">
              <a:spcBef>
                <a:spcPct val="20000"/>
              </a:spcBef>
            </a:pPr>
            <a:endParaRPr lang="en-US" altLang="en-US" sz="2000" dirty="0" smtClean="0"/>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934"/>
          <a:stretch/>
        </p:blipFill>
        <p:spPr>
          <a:xfrm>
            <a:off x="0" y="3150824"/>
            <a:ext cx="7168553" cy="3707176"/>
          </a:xfrm>
          <a:prstGeom prst="rect">
            <a:avLst/>
          </a:prstGeom>
        </p:spPr>
      </p:pic>
      <p:sp>
        <p:nvSpPr>
          <p:cNvPr id="8" name="Content Placeholder 2"/>
          <p:cNvSpPr txBox="1">
            <a:spLocks/>
          </p:cNvSpPr>
          <p:nvPr/>
        </p:nvSpPr>
        <p:spPr bwMode="auto">
          <a:xfrm>
            <a:off x="-398977" y="23751"/>
            <a:ext cx="4777328" cy="454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85750" indent="-28575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457200" lvl="1" indent="0">
              <a:spcBef>
                <a:spcPct val="20000"/>
              </a:spcBef>
            </a:pPr>
            <a:r>
              <a:rPr lang="en-US" altLang="en-US" sz="2800" dirty="0" smtClean="0">
                <a:solidFill>
                  <a:srgbClr val="242424"/>
                </a:solidFill>
                <a:latin typeface="+mn-lt"/>
              </a:rPr>
              <a:t>PROJECT EXAMPLES</a:t>
            </a:r>
            <a:endParaRPr lang="en-US" altLang="en-US" sz="1200" dirty="0"/>
          </a:p>
          <a:p>
            <a:pPr marL="457200" lvl="1" indent="0">
              <a:spcBef>
                <a:spcPct val="20000"/>
              </a:spcBef>
            </a:pPr>
            <a:endParaRPr lang="en-US" altLang="en-US" sz="2000" dirty="0" smtClean="0"/>
          </a:p>
        </p:txBody>
      </p:sp>
    </p:spTree>
    <p:extLst>
      <p:ext uri="{BB962C8B-B14F-4D97-AF65-F5344CB8AC3E}">
        <p14:creationId xmlns:p14="http://schemas.microsoft.com/office/powerpoint/2010/main" val="1401572801"/>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2619" y="4553516"/>
            <a:ext cx="12192000" cy="914400"/>
          </a:xfrm>
        </p:spPr>
        <p:txBody>
          <a:bodyPr>
            <a:noAutofit/>
          </a:bodyPr>
          <a:lstStyle/>
          <a:p>
            <a:r>
              <a:rPr lang="en-US" dirty="0" smtClean="0"/>
              <a:t>3  SCHEMATIC DESIGN</a:t>
            </a:r>
            <a:endParaRPr lang="en-US" dirty="0"/>
          </a:p>
        </p:txBody>
      </p:sp>
      <p:grpSp>
        <p:nvGrpSpPr>
          <p:cNvPr id="3" name="Group 2"/>
          <p:cNvGrpSpPr/>
          <p:nvPr/>
        </p:nvGrpSpPr>
        <p:grpSpPr>
          <a:xfrm>
            <a:off x="3714907" y="4553516"/>
            <a:ext cx="914400" cy="914400"/>
            <a:chOff x="5468292" y="4562758"/>
            <a:chExt cx="914400" cy="914400"/>
          </a:xfrm>
        </p:grpSpPr>
        <p:sp>
          <p:nvSpPr>
            <p:cNvPr id="5" name="Oval 4"/>
            <p:cNvSpPr/>
            <p:nvPr/>
          </p:nvSpPr>
          <p:spPr>
            <a:xfrm>
              <a:off x="5468292" y="4562758"/>
              <a:ext cx="914400" cy="914400"/>
            </a:xfrm>
            <a:prstGeom prst="ellipse">
              <a:avLst/>
            </a:prstGeom>
            <a:noFill/>
            <a:ln w="127000">
              <a:solidFill>
                <a:srgbClr val="2424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242424"/>
                  </a:solidFill>
                </a:ln>
              </a:endParaRPr>
            </a:p>
          </p:txBody>
        </p:sp>
        <p:sp>
          <p:nvSpPr>
            <p:cNvPr id="4" name="Oval 3"/>
            <p:cNvSpPr/>
            <p:nvPr/>
          </p:nvSpPr>
          <p:spPr>
            <a:xfrm>
              <a:off x="5468292" y="4562758"/>
              <a:ext cx="914400" cy="914400"/>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608170014"/>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3863" t="3556" r="7461" b="5085"/>
          <a:stretch/>
        </p:blipFill>
        <p:spPr>
          <a:xfrm>
            <a:off x="65314" y="114300"/>
            <a:ext cx="8980714" cy="6608719"/>
          </a:xfrm>
          <a:prstGeom prst="rect">
            <a:avLst/>
          </a:prstGeom>
        </p:spPr>
      </p:pic>
      <p:sp>
        <p:nvSpPr>
          <p:cNvPr id="3" name="Content Placeholder 2"/>
          <p:cNvSpPr txBox="1">
            <a:spLocks/>
          </p:cNvSpPr>
          <p:nvPr/>
        </p:nvSpPr>
        <p:spPr bwMode="auto">
          <a:xfrm>
            <a:off x="8586565" y="226540"/>
            <a:ext cx="3692521" cy="1985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85750" indent="-28575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457200" lvl="1" indent="0">
              <a:spcBef>
                <a:spcPct val="20000"/>
              </a:spcBef>
            </a:pPr>
            <a:r>
              <a:rPr lang="en-US" altLang="en-US" sz="2800" b="1" u="sng" dirty="0" smtClean="0">
                <a:solidFill>
                  <a:srgbClr val="242424"/>
                </a:solidFill>
                <a:latin typeface="+mn-lt"/>
              </a:rPr>
              <a:t>Schematic Site Plan</a:t>
            </a:r>
          </a:p>
          <a:p>
            <a:pPr marL="457200" lvl="1" indent="0">
              <a:spcBef>
                <a:spcPct val="20000"/>
              </a:spcBef>
            </a:pPr>
            <a:endParaRPr lang="en-US" altLang="en-US" sz="2000" b="1" u="sng" dirty="0" smtClean="0">
              <a:solidFill>
                <a:srgbClr val="242424"/>
              </a:solidFill>
              <a:latin typeface="+mn-lt"/>
            </a:endParaRPr>
          </a:p>
          <a:p>
            <a:pPr marL="457200" lvl="1" indent="0">
              <a:spcBef>
                <a:spcPct val="20000"/>
              </a:spcBef>
            </a:pPr>
            <a:r>
              <a:rPr lang="en-US" altLang="en-US" sz="2400" dirty="0" smtClean="0">
                <a:solidFill>
                  <a:srgbClr val="242424"/>
                </a:solidFill>
                <a:latin typeface="+mn-lt"/>
              </a:rPr>
              <a:t>	Existing Building</a:t>
            </a:r>
          </a:p>
          <a:p>
            <a:pPr marL="457200" lvl="1" indent="0">
              <a:spcBef>
                <a:spcPct val="20000"/>
              </a:spcBef>
            </a:pPr>
            <a:r>
              <a:rPr lang="en-US" altLang="en-US" sz="2400" dirty="0" smtClean="0">
                <a:solidFill>
                  <a:srgbClr val="242424"/>
                </a:solidFill>
                <a:latin typeface="+mn-lt"/>
              </a:rPr>
              <a:t>	New Addition</a:t>
            </a:r>
          </a:p>
        </p:txBody>
      </p:sp>
      <p:sp>
        <p:nvSpPr>
          <p:cNvPr id="4" name="Rectangle 3"/>
          <p:cNvSpPr/>
          <p:nvPr/>
        </p:nvSpPr>
        <p:spPr>
          <a:xfrm>
            <a:off x="9201146" y="1216251"/>
            <a:ext cx="302079" cy="220436"/>
          </a:xfrm>
          <a:prstGeom prst="rect">
            <a:avLst/>
          </a:prstGeom>
          <a:solidFill>
            <a:srgbClr val="AE79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9201146" y="1657122"/>
            <a:ext cx="302079" cy="220436"/>
          </a:xfrm>
          <a:prstGeom prst="rect">
            <a:avLst/>
          </a:prstGeom>
          <a:solidFill>
            <a:srgbClr val="807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2465614" y="1287790"/>
            <a:ext cx="1453244" cy="369332"/>
          </a:xfrm>
          <a:prstGeom prst="rect">
            <a:avLst/>
          </a:prstGeom>
          <a:noFill/>
        </p:spPr>
        <p:txBody>
          <a:bodyPr wrap="square" rtlCol="0">
            <a:spAutoFit/>
          </a:bodyPr>
          <a:lstStyle/>
          <a:p>
            <a:r>
              <a:rPr lang="en-US" dirty="0" smtClean="0">
                <a:solidFill>
                  <a:srgbClr val="242424"/>
                </a:solidFill>
              </a:rPr>
              <a:t>Bus Drop-Off</a:t>
            </a:r>
            <a:endParaRPr lang="en-US" dirty="0">
              <a:solidFill>
                <a:srgbClr val="242424"/>
              </a:solidFill>
            </a:endParaRPr>
          </a:p>
        </p:txBody>
      </p:sp>
      <p:sp>
        <p:nvSpPr>
          <p:cNvPr id="7" name="TextBox 6"/>
          <p:cNvSpPr txBox="1"/>
          <p:nvPr/>
        </p:nvSpPr>
        <p:spPr>
          <a:xfrm>
            <a:off x="5061857" y="3700449"/>
            <a:ext cx="2253343" cy="369332"/>
          </a:xfrm>
          <a:prstGeom prst="rect">
            <a:avLst/>
          </a:prstGeom>
          <a:noFill/>
        </p:spPr>
        <p:txBody>
          <a:bodyPr wrap="square" rtlCol="0">
            <a:spAutoFit/>
          </a:bodyPr>
          <a:lstStyle/>
          <a:p>
            <a:r>
              <a:rPr lang="en-US" dirty="0" smtClean="0">
                <a:solidFill>
                  <a:srgbClr val="242424"/>
                </a:solidFill>
              </a:rPr>
              <a:t>Parent Drop-Off</a:t>
            </a:r>
            <a:endParaRPr lang="en-US" dirty="0">
              <a:solidFill>
                <a:srgbClr val="242424"/>
              </a:solidFill>
            </a:endParaRPr>
          </a:p>
        </p:txBody>
      </p:sp>
      <p:sp>
        <p:nvSpPr>
          <p:cNvPr id="8" name="TextBox 7"/>
          <p:cNvSpPr txBox="1"/>
          <p:nvPr/>
        </p:nvSpPr>
        <p:spPr>
          <a:xfrm>
            <a:off x="4204605" y="1287790"/>
            <a:ext cx="702132" cy="369332"/>
          </a:xfrm>
          <a:prstGeom prst="rect">
            <a:avLst/>
          </a:prstGeom>
          <a:noFill/>
        </p:spPr>
        <p:txBody>
          <a:bodyPr wrap="square" rtlCol="0">
            <a:spAutoFit/>
          </a:bodyPr>
          <a:lstStyle/>
          <a:p>
            <a:r>
              <a:rPr lang="en-US" dirty="0" smtClean="0">
                <a:solidFill>
                  <a:srgbClr val="242424"/>
                </a:solidFill>
              </a:rPr>
              <a:t>Dock</a:t>
            </a:r>
            <a:endParaRPr lang="en-US" dirty="0">
              <a:solidFill>
                <a:srgbClr val="242424"/>
              </a:solidFill>
            </a:endParaRPr>
          </a:p>
        </p:txBody>
      </p:sp>
      <p:sp>
        <p:nvSpPr>
          <p:cNvPr id="9" name="TextBox 8"/>
          <p:cNvSpPr txBox="1"/>
          <p:nvPr/>
        </p:nvSpPr>
        <p:spPr>
          <a:xfrm>
            <a:off x="1420581" y="5533449"/>
            <a:ext cx="1134836" cy="369332"/>
          </a:xfrm>
          <a:prstGeom prst="rect">
            <a:avLst/>
          </a:prstGeom>
          <a:noFill/>
        </p:spPr>
        <p:txBody>
          <a:bodyPr wrap="square" rtlCol="0">
            <a:spAutoFit/>
          </a:bodyPr>
          <a:lstStyle/>
          <a:p>
            <a:r>
              <a:rPr lang="en-US" dirty="0" smtClean="0">
                <a:solidFill>
                  <a:srgbClr val="242424"/>
                </a:solidFill>
              </a:rPr>
              <a:t>Play Area</a:t>
            </a:r>
            <a:endParaRPr lang="en-US" dirty="0">
              <a:solidFill>
                <a:srgbClr val="242424"/>
              </a:solidFill>
            </a:endParaRPr>
          </a:p>
        </p:txBody>
      </p:sp>
      <p:sp>
        <p:nvSpPr>
          <p:cNvPr id="10" name="TextBox 9"/>
          <p:cNvSpPr txBox="1"/>
          <p:nvPr/>
        </p:nvSpPr>
        <p:spPr>
          <a:xfrm>
            <a:off x="293910" y="5082543"/>
            <a:ext cx="2253343" cy="369332"/>
          </a:xfrm>
          <a:prstGeom prst="rect">
            <a:avLst/>
          </a:prstGeom>
          <a:noFill/>
        </p:spPr>
        <p:txBody>
          <a:bodyPr wrap="square" rtlCol="0">
            <a:spAutoFit/>
          </a:bodyPr>
          <a:lstStyle/>
          <a:p>
            <a:r>
              <a:rPr lang="en-US" dirty="0" smtClean="0">
                <a:solidFill>
                  <a:srgbClr val="242424"/>
                </a:solidFill>
              </a:rPr>
              <a:t>Softball/Practice Field</a:t>
            </a:r>
            <a:endParaRPr lang="en-US" dirty="0">
              <a:solidFill>
                <a:srgbClr val="242424"/>
              </a:solidFill>
            </a:endParaRPr>
          </a:p>
        </p:txBody>
      </p:sp>
      <p:sp>
        <p:nvSpPr>
          <p:cNvPr id="11" name="TextBox 10"/>
          <p:cNvSpPr txBox="1"/>
          <p:nvPr/>
        </p:nvSpPr>
        <p:spPr>
          <a:xfrm>
            <a:off x="5061856" y="5533449"/>
            <a:ext cx="2253343" cy="369332"/>
          </a:xfrm>
          <a:prstGeom prst="rect">
            <a:avLst/>
          </a:prstGeom>
          <a:noFill/>
        </p:spPr>
        <p:txBody>
          <a:bodyPr wrap="square" rtlCol="0">
            <a:spAutoFit/>
          </a:bodyPr>
          <a:lstStyle/>
          <a:p>
            <a:r>
              <a:rPr lang="en-US" dirty="0" smtClean="0">
                <a:solidFill>
                  <a:srgbClr val="242424"/>
                </a:solidFill>
              </a:rPr>
              <a:t>Overflow Parking</a:t>
            </a:r>
            <a:endParaRPr lang="en-US" dirty="0">
              <a:solidFill>
                <a:srgbClr val="242424"/>
              </a:solidFill>
            </a:endParaRPr>
          </a:p>
        </p:txBody>
      </p:sp>
      <p:sp>
        <p:nvSpPr>
          <p:cNvPr id="12" name="TextBox 11"/>
          <p:cNvSpPr txBox="1"/>
          <p:nvPr/>
        </p:nvSpPr>
        <p:spPr>
          <a:xfrm>
            <a:off x="5061855" y="4528545"/>
            <a:ext cx="2253343" cy="369332"/>
          </a:xfrm>
          <a:prstGeom prst="rect">
            <a:avLst/>
          </a:prstGeom>
          <a:noFill/>
        </p:spPr>
        <p:txBody>
          <a:bodyPr wrap="square" rtlCol="0">
            <a:spAutoFit/>
          </a:bodyPr>
          <a:lstStyle/>
          <a:p>
            <a:r>
              <a:rPr lang="en-US" dirty="0" smtClean="0">
                <a:solidFill>
                  <a:srgbClr val="242424"/>
                </a:solidFill>
              </a:rPr>
              <a:t>Visitor Parking</a:t>
            </a:r>
            <a:endParaRPr lang="en-US" dirty="0">
              <a:solidFill>
                <a:srgbClr val="242424"/>
              </a:solidFill>
            </a:endParaRPr>
          </a:p>
        </p:txBody>
      </p:sp>
      <p:sp>
        <p:nvSpPr>
          <p:cNvPr id="13" name="TextBox 12"/>
          <p:cNvSpPr txBox="1"/>
          <p:nvPr/>
        </p:nvSpPr>
        <p:spPr>
          <a:xfrm>
            <a:off x="6699100" y="2368979"/>
            <a:ext cx="1396096" cy="369332"/>
          </a:xfrm>
          <a:prstGeom prst="rect">
            <a:avLst/>
          </a:prstGeom>
          <a:noFill/>
        </p:spPr>
        <p:txBody>
          <a:bodyPr wrap="square" rtlCol="0">
            <a:spAutoFit/>
          </a:bodyPr>
          <a:lstStyle/>
          <a:p>
            <a:r>
              <a:rPr lang="en-US" dirty="0" smtClean="0">
                <a:solidFill>
                  <a:srgbClr val="242424"/>
                </a:solidFill>
              </a:rPr>
              <a:t>Staff Parking</a:t>
            </a:r>
            <a:endParaRPr lang="en-US" dirty="0">
              <a:solidFill>
                <a:srgbClr val="242424"/>
              </a:solidFill>
            </a:endParaRPr>
          </a:p>
        </p:txBody>
      </p:sp>
      <p:sp>
        <p:nvSpPr>
          <p:cNvPr id="14" name="TextBox 13"/>
          <p:cNvSpPr txBox="1"/>
          <p:nvPr/>
        </p:nvSpPr>
        <p:spPr>
          <a:xfrm>
            <a:off x="4204605" y="206573"/>
            <a:ext cx="2656116" cy="369332"/>
          </a:xfrm>
          <a:prstGeom prst="rect">
            <a:avLst/>
          </a:prstGeom>
          <a:noFill/>
        </p:spPr>
        <p:txBody>
          <a:bodyPr wrap="square" rtlCol="0">
            <a:spAutoFit/>
          </a:bodyPr>
          <a:lstStyle/>
          <a:p>
            <a:r>
              <a:rPr lang="en-US" dirty="0" smtClean="0">
                <a:solidFill>
                  <a:srgbClr val="242424"/>
                </a:solidFill>
              </a:rPr>
              <a:t>Spring Street Access Drive</a:t>
            </a:r>
            <a:endParaRPr lang="en-US" dirty="0">
              <a:solidFill>
                <a:srgbClr val="242424"/>
              </a:solidFill>
            </a:endParaRPr>
          </a:p>
        </p:txBody>
      </p:sp>
      <p:cxnSp>
        <p:nvCxnSpPr>
          <p:cNvPr id="17" name="Straight Arrow Connector 16"/>
          <p:cNvCxnSpPr/>
          <p:nvPr/>
        </p:nvCxnSpPr>
        <p:spPr>
          <a:xfrm flipV="1">
            <a:off x="244919" y="4359730"/>
            <a:ext cx="416388" cy="907479"/>
          </a:xfrm>
          <a:prstGeom prst="straightConnector1">
            <a:avLst/>
          </a:prstGeom>
          <a:ln w="19050">
            <a:solidFill>
              <a:srgbClr val="242424"/>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V="1">
            <a:off x="2694214" y="4798938"/>
            <a:ext cx="265333" cy="917734"/>
          </a:xfrm>
          <a:prstGeom prst="straightConnector1">
            <a:avLst/>
          </a:prstGeom>
          <a:ln w="19050">
            <a:solidFill>
              <a:srgbClr val="242424"/>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4035987" y="1479417"/>
            <a:ext cx="106254" cy="733104"/>
          </a:xfrm>
          <a:prstGeom prst="straightConnector1">
            <a:avLst/>
          </a:prstGeom>
          <a:ln w="19050">
            <a:solidFill>
              <a:srgbClr val="242424"/>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5023866" y="1472456"/>
            <a:ext cx="37989" cy="1230947"/>
          </a:xfrm>
          <a:prstGeom prst="straightConnector1">
            <a:avLst/>
          </a:prstGeom>
          <a:ln w="19050">
            <a:solidFill>
              <a:srgbClr val="242424"/>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flipV="1">
            <a:off x="6069013" y="1717716"/>
            <a:ext cx="493940" cy="835930"/>
          </a:xfrm>
          <a:prstGeom prst="straightConnector1">
            <a:avLst/>
          </a:prstGeom>
          <a:ln w="19050">
            <a:solidFill>
              <a:srgbClr val="242424"/>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H="1" flipV="1">
            <a:off x="4694464" y="3609561"/>
            <a:ext cx="249007" cy="281968"/>
          </a:xfrm>
          <a:prstGeom prst="straightConnector1">
            <a:avLst/>
          </a:prstGeom>
          <a:ln w="19050">
            <a:solidFill>
              <a:srgbClr val="242424"/>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flipV="1">
            <a:off x="3824966" y="4324587"/>
            <a:ext cx="994001" cy="388623"/>
          </a:xfrm>
          <a:prstGeom prst="straightConnector1">
            <a:avLst/>
          </a:prstGeom>
          <a:ln w="19050">
            <a:solidFill>
              <a:srgbClr val="242424"/>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H="1" flipV="1">
            <a:off x="4321966" y="5451875"/>
            <a:ext cx="618445" cy="264797"/>
          </a:xfrm>
          <a:prstGeom prst="straightConnector1">
            <a:avLst/>
          </a:prstGeom>
          <a:ln w="19050">
            <a:solidFill>
              <a:srgbClr val="242424"/>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4940411" y="5716672"/>
            <a:ext cx="211254" cy="0"/>
          </a:xfrm>
          <a:prstGeom prst="line">
            <a:avLst/>
          </a:prstGeom>
          <a:ln w="19050">
            <a:solidFill>
              <a:srgbClr val="242424"/>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2405729" y="5716672"/>
            <a:ext cx="288485" cy="0"/>
          </a:xfrm>
          <a:prstGeom prst="line">
            <a:avLst/>
          </a:prstGeom>
          <a:ln w="19050">
            <a:solidFill>
              <a:srgbClr val="242424"/>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V="1">
            <a:off x="244919" y="5267209"/>
            <a:ext cx="172176" cy="2960"/>
          </a:xfrm>
          <a:prstGeom prst="line">
            <a:avLst/>
          </a:prstGeom>
          <a:ln w="19050">
            <a:solidFill>
              <a:srgbClr val="242424"/>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6797212" y="416378"/>
            <a:ext cx="416388" cy="0"/>
          </a:xfrm>
          <a:prstGeom prst="line">
            <a:avLst/>
          </a:prstGeom>
          <a:ln w="19050">
            <a:solidFill>
              <a:srgbClr val="242424"/>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4940411" y="3885115"/>
            <a:ext cx="211254" cy="0"/>
          </a:xfrm>
          <a:prstGeom prst="line">
            <a:avLst/>
          </a:prstGeom>
          <a:ln w="19050">
            <a:solidFill>
              <a:srgbClr val="242424"/>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a:endCxn id="12" idx="1"/>
          </p:cNvCxnSpPr>
          <p:nvPr/>
        </p:nvCxnSpPr>
        <p:spPr>
          <a:xfrm>
            <a:off x="4818967" y="4713210"/>
            <a:ext cx="242888" cy="1"/>
          </a:xfrm>
          <a:prstGeom prst="line">
            <a:avLst/>
          </a:prstGeom>
          <a:ln w="19050">
            <a:solidFill>
              <a:srgbClr val="242424"/>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6562953" y="2553645"/>
            <a:ext cx="234259" cy="0"/>
          </a:xfrm>
          <a:prstGeom prst="line">
            <a:avLst/>
          </a:prstGeom>
          <a:ln w="19050">
            <a:solidFill>
              <a:srgbClr val="242424"/>
            </a:solidFill>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a:off x="7213600" y="416378"/>
            <a:ext cx="935789" cy="465938"/>
          </a:xfrm>
          <a:prstGeom prst="straightConnector1">
            <a:avLst/>
          </a:prstGeom>
          <a:ln w="19050">
            <a:solidFill>
              <a:srgbClr val="242424"/>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4789607" y="1472456"/>
            <a:ext cx="234259" cy="0"/>
          </a:xfrm>
          <a:prstGeom prst="line">
            <a:avLst/>
          </a:prstGeom>
          <a:ln w="19050">
            <a:solidFill>
              <a:srgbClr val="242424"/>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3792302" y="1479417"/>
            <a:ext cx="234259" cy="0"/>
          </a:xfrm>
          <a:prstGeom prst="line">
            <a:avLst/>
          </a:prstGeom>
          <a:ln w="19050">
            <a:solidFill>
              <a:srgbClr val="2424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8534671"/>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4778" t="1358"/>
          <a:stretch/>
        </p:blipFill>
        <p:spPr>
          <a:xfrm rot="645229">
            <a:off x="1332520" y="512232"/>
            <a:ext cx="3944067" cy="5287433"/>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4785" t="1605"/>
          <a:stretch/>
        </p:blipFill>
        <p:spPr>
          <a:xfrm rot="20731469">
            <a:off x="717389" y="803177"/>
            <a:ext cx="3953664" cy="5287433"/>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5584" t="1728" b="988"/>
          <a:stretch/>
        </p:blipFill>
        <p:spPr>
          <a:xfrm>
            <a:off x="2191879" y="1380250"/>
            <a:ext cx="3971566" cy="5295829"/>
          </a:xfrm>
          <a:prstGeom prst="rect">
            <a:avLst/>
          </a:prstGeom>
        </p:spPr>
      </p:pic>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l="5105" t="1976"/>
          <a:stretch/>
        </p:blipFill>
        <p:spPr>
          <a:xfrm rot="1174769">
            <a:off x="3382613" y="703346"/>
            <a:ext cx="3976833" cy="5316241"/>
          </a:xfrm>
          <a:prstGeom prst="rect">
            <a:avLst/>
          </a:prstGeom>
        </p:spPr>
      </p:pic>
      <p:sp>
        <p:nvSpPr>
          <p:cNvPr id="6" name="Content Placeholder 2"/>
          <p:cNvSpPr txBox="1">
            <a:spLocks/>
          </p:cNvSpPr>
          <p:nvPr/>
        </p:nvSpPr>
        <p:spPr bwMode="auto">
          <a:xfrm>
            <a:off x="7603287" y="254400"/>
            <a:ext cx="4588713" cy="5951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85750" indent="-28575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457200" lvl="1" indent="0">
              <a:spcBef>
                <a:spcPct val="20000"/>
              </a:spcBef>
            </a:pPr>
            <a:r>
              <a:rPr lang="en-US" altLang="en-US" sz="2800" b="1" u="sng" dirty="0" smtClean="0">
                <a:latin typeface="+mn-lt"/>
              </a:rPr>
              <a:t>Educational Program</a:t>
            </a:r>
          </a:p>
          <a:p>
            <a:pPr marL="457200" lvl="1" indent="0">
              <a:spcBef>
                <a:spcPct val="20000"/>
              </a:spcBef>
            </a:pPr>
            <a:endParaRPr lang="en-US" altLang="en-US" sz="2800" b="1" u="sng" dirty="0">
              <a:latin typeface="+mn-lt"/>
            </a:endParaRPr>
          </a:p>
          <a:p>
            <a:pPr marL="457200" lvl="1" indent="0">
              <a:spcBef>
                <a:spcPct val="20000"/>
              </a:spcBef>
            </a:pPr>
            <a:endParaRPr lang="en-US" altLang="en-US" sz="2400" dirty="0" smtClean="0">
              <a:latin typeface="+mn-lt"/>
            </a:endParaRPr>
          </a:p>
          <a:p>
            <a:pPr marL="914400" lvl="1" indent="-457200">
              <a:spcBef>
                <a:spcPct val="20000"/>
              </a:spcBef>
              <a:buFont typeface="+mj-lt"/>
              <a:buAutoNum type="arabicPeriod"/>
            </a:pPr>
            <a:r>
              <a:rPr lang="en-US" altLang="en-US" sz="2400" dirty="0" smtClean="0">
                <a:latin typeface="+mn-lt"/>
              </a:rPr>
              <a:t>Planned Student Capacity</a:t>
            </a:r>
          </a:p>
          <a:p>
            <a:pPr marL="914400" lvl="1" indent="-457200">
              <a:spcBef>
                <a:spcPct val="20000"/>
              </a:spcBef>
              <a:buFont typeface="+mj-lt"/>
              <a:buAutoNum type="arabicPeriod"/>
            </a:pPr>
            <a:endParaRPr lang="en-US" altLang="en-US" sz="2400" dirty="0" smtClean="0">
              <a:latin typeface="+mn-lt"/>
            </a:endParaRPr>
          </a:p>
          <a:p>
            <a:pPr marL="914400" lvl="1" indent="-457200">
              <a:spcBef>
                <a:spcPct val="20000"/>
              </a:spcBef>
              <a:buFont typeface="+mj-lt"/>
              <a:buAutoNum type="arabicPeriod"/>
            </a:pPr>
            <a:r>
              <a:rPr lang="en-US" altLang="en-US" sz="2400" dirty="0" smtClean="0">
                <a:latin typeface="+mn-lt"/>
              </a:rPr>
              <a:t>Quantity and Size of Educational Spaces</a:t>
            </a:r>
          </a:p>
          <a:p>
            <a:pPr marL="914400" lvl="1" indent="-457200">
              <a:spcBef>
                <a:spcPct val="20000"/>
              </a:spcBef>
              <a:buFont typeface="+mj-lt"/>
              <a:buAutoNum type="arabicPeriod"/>
            </a:pPr>
            <a:endParaRPr lang="en-US" altLang="en-US" sz="2400" dirty="0" smtClean="0">
              <a:latin typeface="+mn-lt"/>
            </a:endParaRPr>
          </a:p>
          <a:p>
            <a:pPr marL="914400" lvl="1" indent="-457200">
              <a:spcBef>
                <a:spcPct val="20000"/>
              </a:spcBef>
              <a:buFont typeface="+mj-lt"/>
              <a:buAutoNum type="arabicPeriod"/>
            </a:pPr>
            <a:r>
              <a:rPr lang="en-US" altLang="en-US" sz="2400" dirty="0" smtClean="0">
                <a:latin typeface="+mn-lt"/>
              </a:rPr>
              <a:t>Outline of Support Spaces</a:t>
            </a:r>
          </a:p>
          <a:p>
            <a:pPr marL="914400" lvl="1" indent="-457200">
              <a:spcBef>
                <a:spcPct val="20000"/>
              </a:spcBef>
              <a:buFont typeface="+mj-lt"/>
              <a:buAutoNum type="arabicPeriod"/>
            </a:pPr>
            <a:endParaRPr lang="en-US" altLang="en-US" sz="2400" dirty="0" smtClean="0">
              <a:latin typeface="+mn-lt"/>
            </a:endParaRPr>
          </a:p>
          <a:p>
            <a:pPr marL="914400" lvl="1" indent="-457200">
              <a:spcBef>
                <a:spcPct val="20000"/>
              </a:spcBef>
              <a:buFont typeface="+mj-lt"/>
              <a:buAutoNum type="arabicPeriod"/>
            </a:pPr>
            <a:r>
              <a:rPr lang="en-US" altLang="en-US" sz="2400" dirty="0" smtClean="0">
                <a:latin typeface="+mn-lt"/>
              </a:rPr>
              <a:t>Needed Adjacencies of Spaces</a:t>
            </a:r>
          </a:p>
          <a:p>
            <a:pPr marL="457200" lvl="1" indent="0">
              <a:spcBef>
                <a:spcPct val="20000"/>
              </a:spcBef>
            </a:pPr>
            <a:endParaRPr lang="en-US" altLang="en-US" sz="2800" dirty="0" smtClean="0">
              <a:latin typeface="+mn-lt"/>
            </a:endParaRPr>
          </a:p>
        </p:txBody>
      </p:sp>
    </p:spTree>
    <p:extLst>
      <p:ext uri="{BB962C8B-B14F-4D97-AF65-F5344CB8AC3E}">
        <p14:creationId xmlns:p14="http://schemas.microsoft.com/office/powerpoint/2010/main" val="2876485169"/>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8958" t="13572" r="27738" b="10834"/>
          <a:stretch/>
        </p:blipFill>
        <p:spPr>
          <a:xfrm>
            <a:off x="171450" y="13820"/>
            <a:ext cx="7641771" cy="6844180"/>
          </a:xfrm>
          <a:prstGeom prst="rect">
            <a:avLst/>
          </a:prstGeom>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81458" t="55000" r="2738" b="22262"/>
          <a:stretch/>
        </p:blipFill>
        <p:spPr>
          <a:xfrm>
            <a:off x="9993086" y="4866929"/>
            <a:ext cx="1845129" cy="1991071"/>
          </a:xfrm>
          <a:prstGeom prst="rect">
            <a:avLst/>
          </a:prstGeom>
        </p:spPr>
      </p:pic>
      <p:sp>
        <p:nvSpPr>
          <p:cNvPr id="5" name="Rectangle 4"/>
          <p:cNvSpPr/>
          <p:nvPr/>
        </p:nvSpPr>
        <p:spPr>
          <a:xfrm>
            <a:off x="11438164" y="4866929"/>
            <a:ext cx="473529" cy="59497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2"/>
          <p:cNvSpPr txBox="1">
            <a:spLocks/>
          </p:cNvSpPr>
          <p:nvPr/>
        </p:nvSpPr>
        <p:spPr bwMode="auto">
          <a:xfrm>
            <a:off x="6896558" y="251033"/>
            <a:ext cx="5398266" cy="3986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85750" indent="-28575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457200" lvl="1" indent="0">
              <a:spcBef>
                <a:spcPct val="20000"/>
              </a:spcBef>
            </a:pPr>
            <a:r>
              <a:rPr lang="en-US" altLang="en-US" sz="2800" b="1" dirty="0" smtClean="0">
                <a:solidFill>
                  <a:srgbClr val="242424"/>
                </a:solidFill>
                <a:latin typeface="+mn-lt"/>
              </a:rPr>
              <a:t>	</a:t>
            </a:r>
            <a:r>
              <a:rPr lang="en-US" altLang="en-US" sz="2800" b="1" u="sng" dirty="0" smtClean="0">
                <a:solidFill>
                  <a:srgbClr val="242424"/>
                </a:solidFill>
                <a:latin typeface="+mn-lt"/>
              </a:rPr>
              <a:t>Schematic Floor Plan</a:t>
            </a:r>
          </a:p>
          <a:p>
            <a:pPr marL="457200" lvl="1" indent="0">
              <a:spcBef>
                <a:spcPct val="20000"/>
              </a:spcBef>
            </a:pPr>
            <a:endParaRPr lang="en-US" altLang="en-US" sz="2000" b="1" u="sng" dirty="0" smtClean="0">
              <a:solidFill>
                <a:srgbClr val="242424"/>
              </a:solidFill>
              <a:latin typeface="+mn-lt"/>
            </a:endParaRPr>
          </a:p>
          <a:p>
            <a:pPr marL="457200" lvl="1" indent="0">
              <a:spcBef>
                <a:spcPct val="20000"/>
              </a:spcBef>
            </a:pPr>
            <a:r>
              <a:rPr lang="en-US" altLang="en-US" sz="2000" dirty="0" smtClean="0">
                <a:solidFill>
                  <a:srgbClr val="242424"/>
                </a:solidFill>
                <a:latin typeface="+mn-lt"/>
              </a:rPr>
              <a:t>		General Classrooms</a:t>
            </a:r>
          </a:p>
          <a:p>
            <a:pPr marL="457200" lvl="1" indent="0">
              <a:spcBef>
                <a:spcPct val="20000"/>
              </a:spcBef>
            </a:pPr>
            <a:r>
              <a:rPr lang="en-US" altLang="en-US" sz="2000" dirty="0" smtClean="0">
                <a:solidFill>
                  <a:srgbClr val="242424"/>
                </a:solidFill>
                <a:latin typeface="+mn-lt"/>
              </a:rPr>
              <a:t>		Special Education</a:t>
            </a:r>
          </a:p>
          <a:p>
            <a:pPr marL="457200" lvl="1" indent="0">
              <a:spcBef>
                <a:spcPct val="20000"/>
              </a:spcBef>
            </a:pPr>
            <a:r>
              <a:rPr lang="en-US" altLang="en-US" sz="2000" dirty="0" smtClean="0">
                <a:solidFill>
                  <a:srgbClr val="242424"/>
                </a:solidFill>
                <a:latin typeface="+mn-lt"/>
              </a:rPr>
              <a:t>		Small Group Instruction</a:t>
            </a:r>
          </a:p>
          <a:p>
            <a:pPr marL="457200" lvl="1" indent="0">
              <a:spcBef>
                <a:spcPct val="20000"/>
              </a:spcBef>
            </a:pPr>
            <a:r>
              <a:rPr lang="en-US" altLang="en-US" sz="2000" dirty="0" smtClean="0">
                <a:solidFill>
                  <a:srgbClr val="242424"/>
                </a:solidFill>
                <a:latin typeface="+mn-lt"/>
              </a:rPr>
              <a:t>		Music</a:t>
            </a:r>
          </a:p>
          <a:p>
            <a:pPr marL="457200" lvl="1" indent="0">
              <a:spcBef>
                <a:spcPct val="20000"/>
              </a:spcBef>
            </a:pPr>
            <a:r>
              <a:rPr lang="en-US" altLang="en-US" sz="2000" dirty="0" smtClean="0">
                <a:solidFill>
                  <a:srgbClr val="242424"/>
                </a:solidFill>
                <a:latin typeface="+mn-lt"/>
              </a:rPr>
              <a:t>		Art</a:t>
            </a:r>
          </a:p>
          <a:p>
            <a:pPr marL="457200" lvl="1" indent="0">
              <a:spcBef>
                <a:spcPct val="20000"/>
              </a:spcBef>
            </a:pPr>
            <a:r>
              <a:rPr lang="en-US" altLang="en-US" sz="2000" dirty="0" smtClean="0">
                <a:solidFill>
                  <a:srgbClr val="242424"/>
                </a:solidFill>
                <a:latin typeface="+mn-lt"/>
              </a:rPr>
              <a:t>		Library/Cafeteria/Gymnasium</a:t>
            </a:r>
          </a:p>
          <a:p>
            <a:pPr marL="457200" lvl="1" indent="0">
              <a:spcBef>
                <a:spcPct val="20000"/>
              </a:spcBef>
            </a:pPr>
            <a:r>
              <a:rPr lang="en-US" altLang="en-US" sz="2000" dirty="0" smtClean="0">
                <a:solidFill>
                  <a:srgbClr val="242424"/>
                </a:solidFill>
                <a:latin typeface="+mn-lt"/>
              </a:rPr>
              <a:t>		Faculty</a:t>
            </a:r>
          </a:p>
          <a:p>
            <a:pPr marL="457200" lvl="1" indent="0">
              <a:spcBef>
                <a:spcPct val="20000"/>
              </a:spcBef>
            </a:pPr>
            <a:r>
              <a:rPr lang="en-US" altLang="en-US" sz="2000" dirty="0" smtClean="0">
                <a:solidFill>
                  <a:srgbClr val="242424"/>
                </a:solidFill>
                <a:latin typeface="+mn-lt"/>
              </a:rPr>
              <a:t>		Building Support</a:t>
            </a:r>
            <a:endParaRPr lang="en-US" altLang="en-US" sz="1200" dirty="0">
              <a:solidFill>
                <a:srgbClr val="242424"/>
              </a:solidFill>
            </a:endParaRPr>
          </a:p>
          <a:p>
            <a:pPr marL="457200" lvl="1" indent="0">
              <a:spcBef>
                <a:spcPct val="20000"/>
              </a:spcBef>
            </a:pPr>
            <a:endParaRPr lang="en-US" altLang="en-US" sz="2000" dirty="0" smtClean="0">
              <a:solidFill>
                <a:srgbClr val="242424"/>
              </a:solidFill>
            </a:endParaRPr>
          </a:p>
        </p:txBody>
      </p:sp>
      <p:sp>
        <p:nvSpPr>
          <p:cNvPr id="7" name="Rectangle 6"/>
          <p:cNvSpPr/>
          <p:nvPr/>
        </p:nvSpPr>
        <p:spPr>
          <a:xfrm>
            <a:off x="8335732" y="1183594"/>
            <a:ext cx="302079" cy="220436"/>
          </a:xfrm>
          <a:prstGeom prst="rect">
            <a:avLst/>
          </a:prstGeom>
          <a:solidFill>
            <a:srgbClr val="6693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335733" y="1555668"/>
            <a:ext cx="302079" cy="220436"/>
          </a:xfrm>
          <a:prstGeom prst="rect">
            <a:avLst/>
          </a:prstGeom>
          <a:solidFill>
            <a:srgbClr val="57A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8335732" y="1902739"/>
            <a:ext cx="302079" cy="220436"/>
          </a:xfrm>
          <a:prstGeom prst="rect">
            <a:avLst/>
          </a:prstGeom>
          <a:solidFill>
            <a:srgbClr val="EDA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8335733" y="2279138"/>
            <a:ext cx="302079" cy="220436"/>
          </a:xfrm>
          <a:prstGeom prst="rect">
            <a:avLst/>
          </a:prstGeom>
          <a:solidFill>
            <a:srgbClr val="FF91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8335733" y="2655537"/>
            <a:ext cx="302079" cy="220436"/>
          </a:xfrm>
          <a:prstGeom prst="rect">
            <a:avLst/>
          </a:prstGeom>
          <a:solidFill>
            <a:srgbClr val="C5D3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8335733" y="3031936"/>
            <a:ext cx="302079" cy="220436"/>
          </a:xfrm>
          <a:prstGeom prst="rect">
            <a:avLst/>
          </a:prstGeom>
          <a:solidFill>
            <a:srgbClr val="BAAE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8335733" y="3400075"/>
            <a:ext cx="302079" cy="220436"/>
          </a:xfrm>
          <a:prstGeom prst="rect">
            <a:avLst/>
          </a:prstGeom>
          <a:solidFill>
            <a:srgbClr val="E4BF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8335733" y="3768214"/>
            <a:ext cx="302079" cy="220436"/>
          </a:xfrm>
          <a:prstGeom prst="rect">
            <a:avLst/>
          </a:prstGeom>
          <a:solidFill>
            <a:srgbClr val="D1C5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10221686" y="4682263"/>
            <a:ext cx="1151164" cy="369332"/>
          </a:xfrm>
          <a:prstGeom prst="rect">
            <a:avLst/>
          </a:prstGeom>
          <a:noFill/>
        </p:spPr>
        <p:txBody>
          <a:bodyPr wrap="square" rtlCol="0">
            <a:spAutoFit/>
          </a:bodyPr>
          <a:lstStyle/>
          <a:p>
            <a:r>
              <a:rPr lang="en-US" u="sng" dirty="0" smtClean="0">
                <a:solidFill>
                  <a:srgbClr val="242424"/>
                </a:solidFill>
              </a:rPr>
              <a:t>KEY PLAN</a:t>
            </a:r>
            <a:endParaRPr lang="en-US" u="sng" dirty="0">
              <a:solidFill>
                <a:srgbClr val="242424"/>
              </a:solidFill>
            </a:endParaRPr>
          </a:p>
        </p:txBody>
      </p:sp>
    </p:spTree>
    <p:extLst>
      <p:ext uri="{BB962C8B-B14F-4D97-AF65-F5344CB8AC3E}">
        <p14:creationId xmlns:p14="http://schemas.microsoft.com/office/powerpoint/2010/main" val="1995520911"/>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929188" y="2637596"/>
            <a:ext cx="4312288" cy="972504"/>
          </a:xfrm>
          <a:prstGeom prst="rect">
            <a:avLst/>
          </a:prstGeom>
        </p:spPr>
        <p:txBody>
          <a:bodyPr>
            <a:noAutofit/>
          </a:bodyPr>
          <a:lstStyle>
            <a:lvl1pPr algn="l" defTabSz="914400" rtl="0" eaLnBrk="1" latinLnBrk="0" hangingPunct="1">
              <a:lnSpc>
                <a:spcPct val="90000"/>
              </a:lnSpc>
              <a:spcBef>
                <a:spcPct val="0"/>
              </a:spcBef>
              <a:buNone/>
              <a:defRPr sz="3600" kern="1200" spc="0" baseline="0">
                <a:solidFill>
                  <a:schemeClr val="tx1"/>
                </a:solidFill>
                <a:latin typeface="+mn-lt"/>
                <a:ea typeface="+mj-ea"/>
                <a:cs typeface="+mj-cs"/>
              </a:defRPr>
            </a:lvl1pPr>
          </a:lstStyle>
          <a:p>
            <a:r>
              <a:rPr lang="en-US" sz="6000" b="1" dirty="0" smtClean="0"/>
              <a:t>QUESTIONS?</a:t>
            </a:r>
            <a:endParaRPr lang="en-US" sz="6000" b="1" dirty="0"/>
          </a:p>
        </p:txBody>
      </p:sp>
    </p:spTree>
    <p:extLst>
      <p:ext uri="{BB962C8B-B14F-4D97-AF65-F5344CB8AC3E}">
        <p14:creationId xmlns:p14="http://schemas.microsoft.com/office/powerpoint/2010/main" val="3442539264"/>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242424"/>
        </a:solidFill>
        <a:effectLst/>
      </p:bgPr>
    </p:bg>
    <p:spTree>
      <p:nvGrpSpPr>
        <p:cNvPr id="1" name=""/>
        <p:cNvGrpSpPr/>
        <p:nvPr/>
      </p:nvGrpSpPr>
      <p:grpSpPr>
        <a:xfrm>
          <a:off x="0" y="0"/>
          <a:ext cx="0" cy="0"/>
          <a:chOff x="0" y="0"/>
          <a:chExt cx="0" cy="0"/>
        </a:xfrm>
      </p:grpSpPr>
      <p:grpSp>
        <p:nvGrpSpPr>
          <p:cNvPr id="15" name="Group 14"/>
          <p:cNvGrpSpPr/>
          <p:nvPr/>
        </p:nvGrpSpPr>
        <p:grpSpPr>
          <a:xfrm>
            <a:off x="960226" y="2466899"/>
            <a:ext cx="914400" cy="914400"/>
            <a:chOff x="960226" y="1741017"/>
            <a:chExt cx="914400" cy="914400"/>
          </a:xfrm>
        </p:grpSpPr>
        <p:sp>
          <p:nvSpPr>
            <p:cNvPr id="2" name="Rectangle 1"/>
            <p:cNvSpPr/>
            <p:nvPr/>
          </p:nvSpPr>
          <p:spPr>
            <a:xfrm>
              <a:off x="1190815" y="1875052"/>
              <a:ext cx="457176" cy="646331"/>
            </a:xfrm>
            <a:prstGeom prst="rect">
              <a:avLst/>
            </a:prstGeom>
            <a:ln>
              <a:noFill/>
            </a:ln>
          </p:spPr>
          <p:txBody>
            <a:bodyPr wrap="none">
              <a:spAutoFit/>
            </a:bodyPr>
            <a:lstStyle/>
            <a:p>
              <a:pPr>
                <a:defRPr/>
              </a:pPr>
              <a:r>
                <a:rPr lang="en-US" altLang="en-US" sz="3600" b="1" spc="300" dirty="0" smtClean="0"/>
                <a:t>2</a:t>
              </a:r>
              <a:endParaRPr lang="en-US" altLang="en-US" sz="3600" b="1" spc="300" dirty="0"/>
            </a:p>
          </p:txBody>
        </p:sp>
        <p:sp>
          <p:nvSpPr>
            <p:cNvPr id="7" name="Oval 6"/>
            <p:cNvSpPr/>
            <p:nvPr/>
          </p:nvSpPr>
          <p:spPr>
            <a:xfrm>
              <a:off x="960226" y="1741017"/>
              <a:ext cx="914400" cy="914400"/>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p:cNvGrpSpPr/>
          <p:nvPr/>
        </p:nvGrpSpPr>
        <p:grpSpPr>
          <a:xfrm>
            <a:off x="960226" y="3915037"/>
            <a:ext cx="914400" cy="914400"/>
            <a:chOff x="960226" y="2944964"/>
            <a:chExt cx="914400" cy="914400"/>
          </a:xfrm>
        </p:grpSpPr>
        <p:sp>
          <p:nvSpPr>
            <p:cNvPr id="3" name="Rectangle 2"/>
            <p:cNvSpPr/>
            <p:nvPr/>
          </p:nvSpPr>
          <p:spPr>
            <a:xfrm>
              <a:off x="1190815" y="3078999"/>
              <a:ext cx="457176" cy="646331"/>
            </a:xfrm>
            <a:prstGeom prst="rect">
              <a:avLst/>
            </a:prstGeom>
          </p:spPr>
          <p:txBody>
            <a:bodyPr wrap="none">
              <a:spAutoFit/>
            </a:bodyPr>
            <a:lstStyle/>
            <a:p>
              <a:pPr>
                <a:defRPr/>
              </a:pPr>
              <a:r>
                <a:rPr lang="en-US" altLang="en-US" sz="3600" b="1" spc="300" dirty="0" smtClean="0"/>
                <a:t>3</a:t>
              </a:r>
              <a:endParaRPr lang="en-US" altLang="en-US" sz="3600" b="1" spc="300" dirty="0"/>
            </a:p>
          </p:txBody>
        </p:sp>
        <p:sp>
          <p:nvSpPr>
            <p:cNvPr id="8" name="Oval 7"/>
            <p:cNvSpPr/>
            <p:nvPr/>
          </p:nvSpPr>
          <p:spPr>
            <a:xfrm>
              <a:off x="960226" y="2944964"/>
              <a:ext cx="914400" cy="914400"/>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10"/>
          <p:cNvSpPr/>
          <p:nvPr/>
        </p:nvSpPr>
        <p:spPr>
          <a:xfrm>
            <a:off x="2193694" y="1142917"/>
            <a:ext cx="8350857" cy="646331"/>
          </a:xfrm>
          <a:prstGeom prst="rect">
            <a:avLst/>
          </a:prstGeom>
        </p:spPr>
        <p:txBody>
          <a:bodyPr wrap="square">
            <a:spAutoFit/>
          </a:bodyPr>
          <a:lstStyle/>
          <a:p>
            <a:pPr>
              <a:defRPr/>
            </a:pPr>
            <a:r>
              <a:rPr lang="en-US" altLang="en-US" sz="3600" b="1" spc="300" dirty="0" smtClean="0"/>
              <a:t>PROJECT SCHEDULE</a:t>
            </a:r>
            <a:endParaRPr lang="en-US" altLang="en-US" sz="3600" b="1" spc="300" dirty="0"/>
          </a:p>
        </p:txBody>
      </p:sp>
      <p:grpSp>
        <p:nvGrpSpPr>
          <p:cNvPr id="14" name="Group 13"/>
          <p:cNvGrpSpPr/>
          <p:nvPr/>
        </p:nvGrpSpPr>
        <p:grpSpPr>
          <a:xfrm>
            <a:off x="920094" y="977375"/>
            <a:ext cx="914400" cy="914400"/>
            <a:chOff x="960226" y="537070"/>
            <a:chExt cx="914400" cy="914400"/>
          </a:xfrm>
        </p:grpSpPr>
        <p:sp>
          <p:nvSpPr>
            <p:cNvPr id="6" name="Oval 5"/>
            <p:cNvSpPr/>
            <p:nvPr/>
          </p:nvSpPr>
          <p:spPr>
            <a:xfrm>
              <a:off x="960226" y="537070"/>
              <a:ext cx="914400" cy="914400"/>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14141"/>
                </a:solidFill>
              </a:endParaRPr>
            </a:p>
          </p:txBody>
        </p:sp>
        <p:sp>
          <p:nvSpPr>
            <p:cNvPr id="13" name="Rectangle 12"/>
            <p:cNvSpPr/>
            <p:nvPr/>
          </p:nvSpPr>
          <p:spPr>
            <a:xfrm>
              <a:off x="1190815" y="671103"/>
              <a:ext cx="457176" cy="646331"/>
            </a:xfrm>
            <a:prstGeom prst="rect">
              <a:avLst/>
            </a:prstGeom>
          </p:spPr>
          <p:txBody>
            <a:bodyPr wrap="none">
              <a:spAutoFit/>
            </a:bodyPr>
            <a:lstStyle/>
            <a:p>
              <a:r>
                <a:rPr lang="en-US" altLang="en-US" sz="3600" b="1" spc="300" dirty="0">
                  <a:solidFill>
                    <a:srgbClr val="FFFFFF"/>
                  </a:solidFill>
                </a:rPr>
                <a:t>1</a:t>
              </a:r>
              <a:endParaRPr lang="en-US" dirty="0"/>
            </a:p>
          </p:txBody>
        </p:sp>
      </p:grpSp>
      <p:sp>
        <p:nvSpPr>
          <p:cNvPr id="19" name="Rectangle 18"/>
          <p:cNvSpPr/>
          <p:nvPr/>
        </p:nvSpPr>
        <p:spPr>
          <a:xfrm>
            <a:off x="2193694" y="2616687"/>
            <a:ext cx="8051307" cy="646331"/>
          </a:xfrm>
          <a:prstGeom prst="rect">
            <a:avLst/>
          </a:prstGeom>
        </p:spPr>
        <p:txBody>
          <a:bodyPr wrap="square">
            <a:spAutoFit/>
          </a:bodyPr>
          <a:lstStyle/>
          <a:p>
            <a:pPr>
              <a:defRPr/>
            </a:pPr>
            <a:r>
              <a:rPr lang="en-US" altLang="en-US" sz="3600" b="1" spc="300" dirty="0" smtClean="0"/>
              <a:t>DESIGN PHASES</a:t>
            </a:r>
            <a:endParaRPr lang="en-US" altLang="en-US" sz="3600" b="1" spc="300" dirty="0"/>
          </a:p>
        </p:txBody>
      </p:sp>
      <p:sp>
        <p:nvSpPr>
          <p:cNvPr id="28" name="Rectangle 27"/>
          <p:cNvSpPr/>
          <p:nvPr/>
        </p:nvSpPr>
        <p:spPr>
          <a:xfrm>
            <a:off x="2193694" y="4049071"/>
            <a:ext cx="8350857" cy="646331"/>
          </a:xfrm>
          <a:prstGeom prst="rect">
            <a:avLst/>
          </a:prstGeom>
        </p:spPr>
        <p:txBody>
          <a:bodyPr wrap="square">
            <a:spAutoFit/>
          </a:bodyPr>
          <a:lstStyle/>
          <a:p>
            <a:pPr>
              <a:defRPr/>
            </a:pPr>
            <a:r>
              <a:rPr lang="en-US" altLang="en-US" sz="3600" b="1" spc="300" dirty="0" smtClean="0"/>
              <a:t>SCHEMATIC DESIGN</a:t>
            </a:r>
            <a:endParaRPr lang="en-US" altLang="en-US" sz="3600" b="1" spc="300" dirty="0"/>
          </a:p>
        </p:txBody>
      </p:sp>
    </p:spTree>
    <p:extLst>
      <p:ext uri="{BB962C8B-B14F-4D97-AF65-F5344CB8AC3E}">
        <p14:creationId xmlns:p14="http://schemas.microsoft.com/office/powerpoint/2010/main" val="9759996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5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750"/>
                            </p:stCondLst>
                            <p:childTnLst>
                              <p:par>
                                <p:cTn id="9" presetID="10" presetClass="entr" presetSubtype="0" fill="hold" grpId="0" nodeType="afterEffect">
                                  <p:stCondLst>
                                    <p:cond delay="25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childTnLst>
                                </p:cTn>
                              </p:par>
                            </p:childTnLst>
                          </p:cTn>
                        </p:par>
                        <p:par>
                          <p:cTn id="12" fill="hold">
                            <p:stCondLst>
                              <p:cond delay="1500"/>
                            </p:stCondLst>
                            <p:childTnLst>
                              <p:par>
                                <p:cTn id="13" presetID="10" presetClass="entr" presetSubtype="0" fill="hold" grpId="0" nodeType="afterEffect">
                                  <p:stCondLst>
                                    <p:cond delay="25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9" grpId="0"/>
      <p:bldP spid="28"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242424"/>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51365" y="4562758"/>
            <a:ext cx="12710746" cy="914400"/>
          </a:xfrm>
        </p:spPr>
        <p:txBody>
          <a:bodyPr>
            <a:noAutofit/>
          </a:bodyPr>
          <a:lstStyle/>
          <a:p>
            <a:r>
              <a:rPr lang="en-US" dirty="0" smtClean="0"/>
              <a:t>1  PROJECT SCHEDULE </a:t>
            </a:r>
            <a:endParaRPr lang="en-US" dirty="0"/>
          </a:p>
        </p:txBody>
      </p:sp>
      <p:grpSp>
        <p:nvGrpSpPr>
          <p:cNvPr id="3" name="Group 2"/>
          <p:cNvGrpSpPr/>
          <p:nvPr/>
        </p:nvGrpSpPr>
        <p:grpSpPr>
          <a:xfrm>
            <a:off x="3747887" y="4562758"/>
            <a:ext cx="914400" cy="914400"/>
            <a:chOff x="5468292" y="4562758"/>
            <a:chExt cx="914400" cy="914400"/>
          </a:xfrm>
        </p:grpSpPr>
        <p:sp>
          <p:nvSpPr>
            <p:cNvPr id="5" name="Oval 4"/>
            <p:cNvSpPr/>
            <p:nvPr/>
          </p:nvSpPr>
          <p:spPr>
            <a:xfrm>
              <a:off x="5468292" y="4562758"/>
              <a:ext cx="914400" cy="914400"/>
            </a:xfrm>
            <a:prstGeom prst="ellipse">
              <a:avLst/>
            </a:prstGeom>
            <a:noFill/>
            <a:ln w="127000">
              <a:solidFill>
                <a:srgbClr val="2424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242424"/>
                  </a:solidFill>
                </a:ln>
              </a:endParaRPr>
            </a:p>
          </p:txBody>
        </p:sp>
        <p:sp>
          <p:nvSpPr>
            <p:cNvPr id="4" name="Oval 3"/>
            <p:cNvSpPr/>
            <p:nvPr/>
          </p:nvSpPr>
          <p:spPr>
            <a:xfrm>
              <a:off x="5468292" y="4562758"/>
              <a:ext cx="914400" cy="914400"/>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578714131"/>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rgbClr val="242424"/>
        </a:solidFill>
        <a:effectLst/>
      </p:bgPr>
    </p:bg>
    <p:spTree>
      <p:nvGrpSpPr>
        <p:cNvPr id="1" name=""/>
        <p:cNvGrpSpPr/>
        <p:nvPr/>
      </p:nvGrpSpPr>
      <p:grpSpPr>
        <a:xfrm>
          <a:off x="0" y="0"/>
          <a:ext cx="0" cy="0"/>
          <a:chOff x="0" y="0"/>
          <a:chExt cx="0" cy="0"/>
        </a:xfrm>
      </p:grpSpPr>
      <p:sp>
        <p:nvSpPr>
          <p:cNvPr id="25" name="Content Placeholder 2"/>
          <p:cNvSpPr txBox="1">
            <a:spLocks/>
          </p:cNvSpPr>
          <p:nvPr/>
        </p:nvSpPr>
        <p:spPr bwMode="auto">
          <a:xfrm>
            <a:off x="955253" y="254915"/>
            <a:ext cx="10329045" cy="649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85750" indent="-28575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457200" lvl="1" indent="0" algn="ctr">
              <a:spcBef>
                <a:spcPct val="20000"/>
              </a:spcBef>
            </a:pPr>
            <a:r>
              <a:rPr lang="en-US" altLang="en-US" sz="2800" b="1" u="sng" dirty="0" smtClean="0">
                <a:latin typeface="+mj-lt"/>
              </a:rPr>
              <a:t>PROJECT SCHEDULE – DESIGN PHASE</a:t>
            </a:r>
          </a:p>
          <a:p>
            <a:pPr marL="457200" lvl="1" indent="0">
              <a:spcBef>
                <a:spcPct val="20000"/>
              </a:spcBef>
            </a:pPr>
            <a:endParaRPr lang="en-US" altLang="en-US" sz="2400" dirty="0" smtClean="0">
              <a:latin typeface="+mj-lt"/>
            </a:endParaRPr>
          </a:p>
          <a:p>
            <a:pPr marL="457200" lvl="1" indent="0">
              <a:spcBef>
                <a:spcPct val="20000"/>
              </a:spcBef>
            </a:pPr>
            <a:r>
              <a:rPr lang="en-US" altLang="en-US" sz="2400" b="1" dirty="0" smtClean="0">
                <a:latin typeface="+mj-lt"/>
              </a:rPr>
              <a:t>July </a:t>
            </a:r>
            <a:r>
              <a:rPr lang="en-US" altLang="en-US" sz="2400" b="1" dirty="0">
                <a:latin typeface="+mj-lt"/>
              </a:rPr>
              <a:t>– </a:t>
            </a:r>
            <a:r>
              <a:rPr lang="en-US" altLang="en-US" sz="2400" b="1" dirty="0" smtClean="0">
                <a:latin typeface="+mj-lt"/>
              </a:rPr>
              <a:t>September 2020</a:t>
            </a:r>
            <a:r>
              <a:rPr lang="en-US" altLang="en-US" sz="2400" b="1" dirty="0">
                <a:latin typeface="+mj-lt"/>
              </a:rPr>
              <a:t>		</a:t>
            </a:r>
            <a:r>
              <a:rPr lang="en-US" altLang="en-US" sz="2400" dirty="0" smtClean="0">
                <a:latin typeface="+mj-lt"/>
              </a:rPr>
              <a:t>Programming </a:t>
            </a:r>
            <a:r>
              <a:rPr lang="en-US" altLang="en-US" sz="2400" dirty="0">
                <a:latin typeface="+mj-lt"/>
              </a:rPr>
              <a:t>/ Preliminary Design</a:t>
            </a:r>
          </a:p>
          <a:p>
            <a:pPr marL="457200" lvl="1" indent="0">
              <a:spcBef>
                <a:spcPct val="20000"/>
              </a:spcBef>
            </a:pPr>
            <a:endParaRPr lang="en-US" altLang="en-US" sz="2400" dirty="0">
              <a:latin typeface="+mj-lt"/>
            </a:endParaRPr>
          </a:p>
          <a:p>
            <a:pPr marL="457200" lvl="1" indent="0">
              <a:spcBef>
                <a:spcPct val="20000"/>
              </a:spcBef>
            </a:pPr>
            <a:r>
              <a:rPr lang="en-US" altLang="en-US" sz="2400" b="1" dirty="0" smtClean="0">
                <a:latin typeface="+mj-lt"/>
              </a:rPr>
              <a:t>October – November 2020</a:t>
            </a:r>
            <a:r>
              <a:rPr lang="en-US" altLang="en-US" sz="2400" dirty="0">
                <a:latin typeface="+mj-lt"/>
              </a:rPr>
              <a:t>	</a:t>
            </a:r>
            <a:r>
              <a:rPr lang="en-US" altLang="en-US" sz="2400" dirty="0" smtClean="0">
                <a:latin typeface="+mj-lt"/>
              </a:rPr>
              <a:t>Schematic </a:t>
            </a:r>
            <a:r>
              <a:rPr lang="en-US" altLang="en-US" sz="2400" dirty="0">
                <a:latin typeface="+mj-lt"/>
              </a:rPr>
              <a:t>Design – </a:t>
            </a:r>
            <a:r>
              <a:rPr lang="en-US" altLang="en-US" sz="2400" i="1" dirty="0">
                <a:latin typeface="+mj-lt"/>
              </a:rPr>
              <a:t>“Exploration”</a:t>
            </a:r>
          </a:p>
          <a:p>
            <a:pPr marL="457200" lvl="1" indent="0">
              <a:spcBef>
                <a:spcPct val="20000"/>
              </a:spcBef>
            </a:pPr>
            <a:endParaRPr lang="en-US" altLang="en-US" sz="2400" dirty="0">
              <a:latin typeface="+mj-lt"/>
            </a:endParaRPr>
          </a:p>
          <a:p>
            <a:pPr marL="457200" lvl="1" indent="0">
              <a:spcBef>
                <a:spcPct val="20000"/>
              </a:spcBef>
            </a:pPr>
            <a:r>
              <a:rPr lang="en-US" altLang="en-US" sz="2400" b="1" dirty="0" smtClean="0">
                <a:latin typeface="+mj-lt"/>
              </a:rPr>
              <a:t>December  </a:t>
            </a:r>
            <a:r>
              <a:rPr lang="en-US" altLang="en-US" sz="2400" b="1" dirty="0">
                <a:latin typeface="+mj-lt"/>
              </a:rPr>
              <a:t>– </a:t>
            </a:r>
            <a:r>
              <a:rPr lang="en-US" altLang="en-US" sz="2400" b="1" dirty="0" smtClean="0">
                <a:latin typeface="+mj-lt"/>
              </a:rPr>
              <a:t>February 2021</a:t>
            </a:r>
            <a:r>
              <a:rPr lang="en-US" altLang="en-US" sz="2400" dirty="0">
                <a:latin typeface="+mj-lt"/>
              </a:rPr>
              <a:t>	</a:t>
            </a:r>
            <a:r>
              <a:rPr lang="en-US" altLang="en-US" sz="2400" dirty="0" smtClean="0">
                <a:latin typeface="+mj-lt"/>
              </a:rPr>
              <a:t>Design </a:t>
            </a:r>
            <a:r>
              <a:rPr lang="en-US" altLang="en-US" sz="2400" dirty="0">
                <a:latin typeface="+mj-lt"/>
              </a:rPr>
              <a:t>Development – </a:t>
            </a:r>
            <a:r>
              <a:rPr lang="en-US" altLang="en-US" sz="2400" i="1" dirty="0">
                <a:latin typeface="+mj-lt"/>
              </a:rPr>
              <a:t>“Refinement</a:t>
            </a:r>
            <a:r>
              <a:rPr lang="en-US" altLang="en-US" sz="2400" i="1" dirty="0" smtClean="0">
                <a:latin typeface="+mj-lt"/>
              </a:rPr>
              <a:t>”</a:t>
            </a:r>
          </a:p>
          <a:p>
            <a:pPr marL="457200" lvl="1" indent="0">
              <a:spcBef>
                <a:spcPct val="20000"/>
              </a:spcBef>
            </a:pPr>
            <a:r>
              <a:rPr lang="en-US" altLang="en-US" sz="2400" i="1" dirty="0">
                <a:latin typeface="+mj-lt"/>
              </a:rPr>
              <a:t>	</a:t>
            </a:r>
            <a:r>
              <a:rPr lang="en-US" altLang="en-US" sz="2400" i="1" dirty="0" smtClean="0">
                <a:latin typeface="+mj-lt"/>
              </a:rPr>
              <a:t>				Act 34 Public Hearing</a:t>
            </a:r>
          </a:p>
          <a:p>
            <a:pPr marL="457200" lvl="1" indent="0">
              <a:spcBef>
                <a:spcPct val="20000"/>
              </a:spcBef>
            </a:pPr>
            <a:endParaRPr lang="en-US" altLang="en-US" sz="2400" dirty="0">
              <a:latin typeface="+mj-lt"/>
            </a:endParaRPr>
          </a:p>
          <a:p>
            <a:pPr marL="457200" lvl="1" indent="0">
              <a:spcBef>
                <a:spcPct val="20000"/>
              </a:spcBef>
            </a:pPr>
            <a:r>
              <a:rPr lang="en-US" altLang="en-US" sz="2400" b="1" dirty="0" smtClean="0">
                <a:latin typeface="+mj-lt"/>
              </a:rPr>
              <a:t>March </a:t>
            </a:r>
            <a:r>
              <a:rPr lang="en-US" altLang="en-US" sz="2400" b="1" dirty="0">
                <a:latin typeface="+mj-lt"/>
              </a:rPr>
              <a:t>– </a:t>
            </a:r>
            <a:r>
              <a:rPr lang="en-US" altLang="en-US" sz="2400" b="1" dirty="0" smtClean="0">
                <a:latin typeface="+mj-lt"/>
              </a:rPr>
              <a:t>April 2021</a:t>
            </a:r>
            <a:r>
              <a:rPr lang="en-US" altLang="en-US" sz="2400" b="1" dirty="0">
                <a:latin typeface="+mj-lt"/>
              </a:rPr>
              <a:t>	</a:t>
            </a:r>
            <a:r>
              <a:rPr lang="en-US" altLang="en-US" sz="2400" b="1" dirty="0" smtClean="0">
                <a:latin typeface="+mj-lt"/>
              </a:rPr>
              <a:t>	</a:t>
            </a:r>
            <a:r>
              <a:rPr lang="en-US" altLang="en-US" sz="2400" dirty="0" smtClean="0">
                <a:latin typeface="+mj-lt"/>
              </a:rPr>
              <a:t>Construction </a:t>
            </a:r>
            <a:r>
              <a:rPr lang="en-US" altLang="en-US" sz="2400" dirty="0">
                <a:latin typeface="+mj-lt"/>
              </a:rPr>
              <a:t>Documents – </a:t>
            </a:r>
            <a:r>
              <a:rPr lang="en-US" altLang="en-US" sz="2400" i="1" dirty="0">
                <a:latin typeface="+mj-lt"/>
              </a:rPr>
              <a:t>“Preparation</a:t>
            </a:r>
            <a:r>
              <a:rPr lang="en-US" altLang="en-US" sz="2400" i="1" dirty="0" smtClean="0">
                <a:latin typeface="+mj-lt"/>
              </a:rPr>
              <a:t>”</a:t>
            </a:r>
            <a:endParaRPr lang="en-US" altLang="en-US" sz="2400" dirty="0">
              <a:latin typeface="+mj-lt"/>
            </a:endParaRPr>
          </a:p>
          <a:p>
            <a:pPr marL="457200" lvl="1" indent="0">
              <a:spcBef>
                <a:spcPct val="20000"/>
              </a:spcBef>
            </a:pPr>
            <a:r>
              <a:rPr lang="en-US" altLang="en-US" sz="2400" i="1" dirty="0">
                <a:latin typeface="+mj-lt"/>
              </a:rPr>
              <a:t>Note:  </a:t>
            </a:r>
            <a:endParaRPr lang="en-US" altLang="en-US" sz="2400" i="1" dirty="0" smtClean="0">
              <a:latin typeface="+mj-lt"/>
            </a:endParaRPr>
          </a:p>
          <a:p>
            <a:pPr marL="800100" lvl="1" indent="-342900">
              <a:spcBef>
                <a:spcPct val="20000"/>
              </a:spcBef>
              <a:buFont typeface="Arial" panose="020B0604020202020204" pitchFamily="34" charset="0"/>
              <a:buChar char="•"/>
            </a:pPr>
            <a:r>
              <a:rPr lang="en-US" altLang="en-US" sz="2400" i="1" dirty="0">
                <a:latin typeface="+mj-lt"/>
              </a:rPr>
              <a:t>Board Action required at </a:t>
            </a:r>
            <a:r>
              <a:rPr lang="en-US" altLang="en-US" sz="2400" i="1" dirty="0" smtClean="0">
                <a:latin typeface="+mj-lt"/>
              </a:rPr>
              <a:t>end of each </a:t>
            </a:r>
            <a:r>
              <a:rPr lang="en-US" altLang="en-US" sz="2400" i="1" dirty="0">
                <a:latin typeface="+mj-lt"/>
              </a:rPr>
              <a:t>Design Phase</a:t>
            </a:r>
          </a:p>
          <a:p>
            <a:pPr marL="800100" lvl="1" indent="-342900">
              <a:spcBef>
                <a:spcPct val="20000"/>
              </a:spcBef>
              <a:buFont typeface="Arial" panose="020B0604020202020204" pitchFamily="34" charset="0"/>
              <a:buChar char="•"/>
            </a:pPr>
            <a:r>
              <a:rPr lang="en-US" altLang="en-US" sz="2400" i="1" dirty="0" smtClean="0">
                <a:latin typeface="+mj-lt"/>
              </a:rPr>
              <a:t>Schedule </a:t>
            </a:r>
            <a:r>
              <a:rPr lang="en-US" altLang="en-US" sz="2400" i="1" dirty="0">
                <a:latin typeface="+mj-lt"/>
              </a:rPr>
              <a:t>is pending Municipal and Regulatory Agency </a:t>
            </a:r>
            <a:r>
              <a:rPr lang="en-US" altLang="en-US" sz="2400" i="1" dirty="0" smtClean="0">
                <a:latin typeface="+mj-lt"/>
              </a:rPr>
              <a:t>Approvals</a:t>
            </a:r>
            <a:endParaRPr lang="en-US" altLang="en-US" sz="2400" i="1" dirty="0">
              <a:latin typeface="+mj-lt"/>
            </a:endParaRPr>
          </a:p>
          <a:p>
            <a:pPr marL="800100" lvl="1" indent="-342900">
              <a:spcBef>
                <a:spcPct val="20000"/>
              </a:spcBef>
              <a:buFont typeface="Arial" panose="020B0604020202020204" pitchFamily="34" charset="0"/>
              <a:buChar char="•"/>
            </a:pPr>
            <a:r>
              <a:rPr lang="en-US" altLang="en-US" sz="2400" i="1" dirty="0" smtClean="0">
                <a:latin typeface="+mj-lt"/>
              </a:rPr>
              <a:t>Estimated Start of Construction in July 2021</a:t>
            </a:r>
          </a:p>
        </p:txBody>
      </p:sp>
    </p:spTree>
    <p:extLst>
      <p:ext uri="{BB962C8B-B14F-4D97-AF65-F5344CB8AC3E}">
        <p14:creationId xmlns:p14="http://schemas.microsoft.com/office/powerpoint/2010/main" val="425018950"/>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bwMode="auto">
          <a:xfrm>
            <a:off x="135466" y="184633"/>
            <a:ext cx="11948160" cy="649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85750" indent="-28575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457200" lvl="1" indent="0" algn="ctr">
              <a:spcBef>
                <a:spcPct val="20000"/>
              </a:spcBef>
            </a:pPr>
            <a:r>
              <a:rPr lang="en-US" altLang="en-US" sz="2800" b="1" u="sng" dirty="0" smtClean="0">
                <a:latin typeface="+mn-lt"/>
              </a:rPr>
              <a:t>BOARD UPDATES &amp; APPROVALS</a:t>
            </a:r>
            <a:endParaRPr lang="en-US" sz="2400" b="1" dirty="0" smtClean="0">
              <a:latin typeface="+mn-lt"/>
            </a:endParaRPr>
          </a:p>
          <a:p>
            <a:pPr marL="0"/>
            <a:endParaRPr lang="en-US" sz="2400" dirty="0">
              <a:latin typeface="+mn-lt"/>
            </a:endParaRPr>
          </a:p>
          <a:p>
            <a:pPr marL="0"/>
            <a:r>
              <a:rPr lang="en-US" sz="2400" dirty="0">
                <a:latin typeface="+mn-lt"/>
              </a:rPr>
              <a:t>		</a:t>
            </a:r>
            <a:r>
              <a:rPr lang="en-US" sz="2400" b="1" dirty="0" smtClean="0">
                <a:solidFill>
                  <a:schemeClr val="accent2"/>
                </a:solidFill>
                <a:latin typeface="+mn-lt"/>
              </a:rPr>
              <a:t>December 3, 2020</a:t>
            </a:r>
            <a:r>
              <a:rPr lang="en-US" sz="2400" b="1" dirty="0">
                <a:solidFill>
                  <a:schemeClr val="accent2"/>
                </a:solidFill>
                <a:latin typeface="+mn-lt"/>
              </a:rPr>
              <a:t>	</a:t>
            </a:r>
            <a:r>
              <a:rPr lang="en-US" sz="2400" b="1" dirty="0" smtClean="0">
                <a:solidFill>
                  <a:schemeClr val="accent2"/>
                </a:solidFill>
                <a:latin typeface="+mn-lt"/>
              </a:rPr>
              <a:t>Board Approval:  Schematic Design</a:t>
            </a:r>
            <a:endParaRPr lang="en-US" sz="2400" b="1" dirty="0">
              <a:solidFill>
                <a:schemeClr val="accent2"/>
              </a:solidFill>
              <a:latin typeface="+mn-lt"/>
            </a:endParaRPr>
          </a:p>
          <a:p>
            <a:pPr marL="0"/>
            <a:endParaRPr lang="en-US" sz="2400" b="1" dirty="0">
              <a:latin typeface="+mn-lt"/>
            </a:endParaRPr>
          </a:p>
          <a:p>
            <a:pPr marL="0"/>
            <a:r>
              <a:rPr lang="en-US" sz="2400" b="1" dirty="0">
                <a:latin typeface="+mn-lt"/>
              </a:rPr>
              <a:t>		</a:t>
            </a:r>
            <a:r>
              <a:rPr lang="en-US" sz="2400" b="1" dirty="0" smtClean="0">
                <a:latin typeface="+mn-lt"/>
              </a:rPr>
              <a:t>January 11, 2021</a:t>
            </a:r>
            <a:r>
              <a:rPr lang="en-US" sz="2400" b="1" dirty="0">
                <a:latin typeface="+mn-lt"/>
              </a:rPr>
              <a:t>	Board Review of Building </a:t>
            </a:r>
            <a:r>
              <a:rPr lang="en-US" sz="2400" b="1" dirty="0" smtClean="0">
                <a:latin typeface="+mn-lt"/>
              </a:rPr>
              <a:t>DD Phase</a:t>
            </a:r>
            <a:endParaRPr lang="en-US" sz="2400" b="1" dirty="0">
              <a:latin typeface="+mn-lt"/>
            </a:endParaRPr>
          </a:p>
          <a:p>
            <a:pPr marL="0"/>
            <a:endParaRPr lang="en-US" sz="2400" b="1" dirty="0">
              <a:latin typeface="+mn-lt"/>
            </a:endParaRPr>
          </a:p>
          <a:p>
            <a:pPr marL="0"/>
            <a:r>
              <a:rPr lang="en-US" sz="2400" b="1" dirty="0">
                <a:latin typeface="+mn-lt"/>
              </a:rPr>
              <a:t>		</a:t>
            </a:r>
            <a:r>
              <a:rPr lang="en-US" sz="2400" b="1" dirty="0" smtClean="0">
                <a:latin typeface="+mn-lt"/>
              </a:rPr>
              <a:t>February 8, 2021	Board Review of Building DD Phase</a:t>
            </a:r>
            <a:endParaRPr lang="en-US" sz="2400" b="1" dirty="0">
              <a:latin typeface="+mn-lt"/>
            </a:endParaRPr>
          </a:p>
          <a:p>
            <a:pPr marL="0"/>
            <a:endParaRPr lang="en-US" sz="2400" b="1" dirty="0">
              <a:latin typeface="+mn-lt"/>
            </a:endParaRPr>
          </a:p>
          <a:p>
            <a:pPr marL="0"/>
            <a:r>
              <a:rPr lang="en-US" sz="2400" b="1" dirty="0">
                <a:latin typeface="+mn-lt"/>
              </a:rPr>
              <a:t>		</a:t>
            </a:r>
            <a:r>
              <a:rPr lang="en-US" sz="2400" b="1" dirty="0" smtClean="0">
                <a:solidFill>
                  <a:schemeClr val="accent2"/>
                </a:solidFill>
                <a:latin typeface="+mn-lt"/>
              </a:rPr>
              <a:t>March 8, 2021</a:t>
            </a:r>
            <a:r>
              <a:rPr lang="en-US" sz="2400" b="1" dirty="0">
                <a:solidFill>
                  <a:schemeClr val="accent2"/>
                </a:solidFill>
                <a:latin typeface="+mn-lt"/>
              </a:rPr>
              <a:t>	</a:t>
            </a:r>
            <a:r>
              <a:rPr lang="en-US" sz="2400" b="1" dirty="0" smtClean="0">
                <a:solidFill>
                  <a:schemeClr val="accent2"/>
                </a:solidFill>
                <a:latin typeface="+mn-lt"/>
              </a:rPr>
              <a:t>	Board Approval:  Design Development &amp; Act 34 Booklet</a:t>
            </a:r>
          </a:p>
          <a:p>
            <a:pPr marL="0"/>
            <a:endParaRPr lang="en-US" sz="2400" b="1" dirty="0">
              <a:latin typeface="+mn-lt"/>
            </a:endParaRPr>
          </a:p>
          <a:p>
            <a:pPr marL="0"/>
            <a:r>
              <a:rPr lang="en-US" sz="2400" b="1" dirty="0">
                <a:latin typeface="+mn-lt"/>
              </a:rPr>
              <a:t>		</a:t>
            </a:r>
            <a:r>
              <a:rPr lang="en-US" sz="2400" b="1" dirty="0" smtClean="0">
                <a:solidFill>
                  <a:schemeClr val="accent2"/>
                </a:solidFill>
                <a:latin typeface="+mn-lt"/>
              </a:rPr>
              <a:t>April 12, 2021		Board </a:t>
            </a:r>
            <a:r>
              <a:rPr lang="en-US" sz="2400" b="1" dirty="0">
                <a:solidFill>
                  <a:schemeClr val="accent2"/>
                </a:solidFill>
                <a:latin typeface="+mn-lt"/>
              </a:rPr>
              <a:t>Approval: </a:t>
            </a:r>
            <a:r>
              <a:rPr lang="en-US" sz="2400" b="1" dirty="0" smtClean="0">
                <a:solidFill>
                  <a:schemeClr val="accent2"/>
                </a:solidFill>
                <a:latin typeface="+mn-lt"/>
              </a:rPr>
              <a:t>Release Project for Bidding</a:t>
            </a:r>
          </a:p>
          <a:p>
            <a:pPr marL="0"/>
            <a:endParaRPr lang="en-US" sz="2400" b="1" dirty="0">
              <a:latin typeface="+mn-lt"/>
            </a:endParaRPr>
          </a:p>
          <a:p>
            <a:pPr marL="0"/>
            <a:r>
              <a:rPr lang="en-US" sz="2400" b="1" dirty="0" smtClean="0">
                <a:latin typeface="+mn-lt"/>
              </a:rPr>
              <a:t>		May/June 2021	Tentative Bid Receipt</a:t>
            </a:r>
          </a:p>
          <a:p>
            <a:pPr marL="0"/>
            <a:endParaRPr lang="en-US" sz="2400" b="1" dirty="0">
              <a:latin typeface="+mn-lt"/>
            </a:endParaRPr>
          </a:p>
          <a:p>
            <a:pPr marL="0"/>
            <a:r>
              <a:rPr lang="en-US" sz="2400" b="1" dirty="0" smtClean="0">
                <a:latin typeface="+mn-lt"/>
              </a:rPr>
              <a:t>		</a:t>
            </a:r>
            <a:r>
              <a:rPr lang="en-US" sz="2400" b="1" dirty="0" smtClean="0">
                <a:solidFill>
                  <a:schemeClr val="accent2"/>
                </a:solidFill>
                <a:latin typeface="+mn-lt"/>
              </a:rPr>
              <a:t>June 2021		Board Approval:  Intent to Award</a:t>
            </a:r>
          </a:p>
          <a:p>
            <a:pPr marL="0"/>
            <a:endParaRPr lang="en-US" sz="2400" b="1" dirty="0" smtClean="0">
              <a:latin typeface="+mn-lt"/>
            </a:endParaRPr>
          </a:p>
          <a:p>
            <a:pPr marL="0"/>
            <a:r>
              <a:rPr lang="en-US" sz="2400" b="1" dirty="0" smtClean="0"/>
              <a:t>		</a:t>
            </a:r>
            <a:r>
              <a:rPr lang="en-US" sz="2400" b="1" dirty="0" smtClean="0">
                <a:latin typeface="+mn-lt"/>
              </a:rPr>
              <a:t>July </a:t>
            </a:r>
            <a:r>
              <a:rPr lang="en-US" sz="2400" b="1" dirty="0">
                <a:latin typeface="+mn-lt"/>
              </a:rPr>
              <a:t>2021		</a:t>
            </a:r>
            <a:r>
              <a:rPr lang="en-US" sz="2400" b="1" dirty="0" smtClean="0">
                <a:latin typeface="+mn-lt"/>
              </a:rPr>
              <a:t>Issue Notice to Proceed:  Start Construction</a:t>
            </a:r>
            <a:endParaRPr lang="en-US" sz="2400" b="1" dirty="0">
              <a:latin typeface="+mn-lt"/>
            </a:endParaRPr>
          </a:p>
          <a:p>
            <a:pPr marL="0"/>
            <a:endParaRPr lang="en-US" sz="2400" b="1" dirty="0">
              <a:latin typeface="+mn-lt"/>
            </a:endParaRPr>
          </a:p>
          <a:p>
            <a:pPr marL="0"/>
            <a:r>
              <a:rPr lang="en-US" sz="2400" b="1" dirty="0" smtClean="0">
                <a:latin typeface="+mn-lt"/>
              </a:rPr>
              <a:t>		</a:t>
            </a:r>
            <a:endParaRPr lang="en-US" sz="2000" dirty="0"/>
          </a:p>
          <a:p>
            <a:r>
              <a:rPr lang="en-US" sz="2400" dirty="0"/>
              <a:t>		</a:t>
            </a:r>
            <a:endParaRPr lang="en-US" sz="2000" dirty="0"/>
          </a:p>
        </p:txBody>
      </p:sp>
    </p:spTree>
    <p:extLst>
      <p:ext uri="{BB962C8B-B14F-4D97-AF65-F5344CB8AC3E}">
        <p14:creationId xmlns:p14="http://schemas.microsoft.com/office/powerpoint/2010/main" val="3176230288"/>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242424"/>
        </a:solidFill>
        <a:effectLst/>
      </p:bgPr>
    </p:bg>
    <p:spTree>
      <p:nvGrpSpPr>
        <p:cNvPr id="1" name=""/>
        <p:cNvGrpSpPr/>
        <p:nvPr/>
      </p:nvGrpSpPr>
      <p:grpSpPr>
        <a:xfrm>
          <a:off x="0" y="0"/>
          <a:ext cx="0" cy="0"/>
          <a:chOff x="0" y="0"/>
          <a:chExt cx="0" cy="0"/>
        </a:xfrm>
      </p:grpSpPr>
      <p:sp>
        <p:nvSpPr>
          <p:cNvPr id="2" name="Content Placeholder 2"/>
          <p:cNvSpPr txBox="1">
            <a:spLocks/>
          </p:cNvSpPr>
          <p:nvPr/>
        </p:nvSpPr>
        <p:spPr bwMode="auto">
          <a:xfrm>
            <a:off x="1782382" y="216158"/>
            <a:ext cx="8683642" cy="6641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85750" indent="-28575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457200" lvl="1" indent="0" algn="ctr">
              <a:spcBef>
                <a:spcPct val="20000"/>
              </a:spcBef>
            </a:pPr>
            <a:r>
              <a:rPr lang="en-US" altLang="en-US" sz="2800" b="1" u="sng" dirty="0" smtClean="0">
                <a:latin typeface="+mj-lt"/>
              </a:rPr>
              <a:t>ACT 34 PUBLIC HEARING SCHEDULE</a:t>
            </a:r>
          </a:p>
          <a:p>
            <a:pPr marL="457200" lvl="1" indent="0" algn="ctr">
              <a:spcBef>
                <a:spcPct val="20000"/>
              </a:spcBef>
            </a:pPr>
            <a:endParaRPr lang="en-US" altLang="en-US" sz="2000" b="1" u="sng" dirty="0" smtClean="0">
              <a:latin typeface="+mj-lt"/>
            </a:endParaRPr>
          </a:p>
          <a:p>
            <a:pPr marL="457200" lvl="1" indent="0">
              <a:spcBef>
                <a:spcPct val="20000"/>
              </a:spcBef>
            </a:pPr>
            <a:r>
              <a:rPr lang="en-US" altLang="en-US" sz="2400" b="1" dirty="0" smtClean="0">
                <a:latin typeface="+mj-lt"/>
              </a:rPr>
              <a:t>Step #1	</a:t>
            </a:r>
            <a:r>
              <a:rPr lang="en-US" altLang="en-US" sz="2000" dirty="0" smtClean="0">
                <a:latin typeface="+mj-lt"/>
              </a:rPr>
              <a:t>	Board Approval of Maximum Building 					Construction Cost / Review Draft Act 34 Booklet</a:t>
            </a:r>
          </a:p>
          <a:p>
            <a:pPr marL="457200" lvl="1" indent="0">
              <a:spcBef>
                <a:spcPct val="20000"/>
              </a:spcBef>
            </a:pPr>
            <a:endParaRPr lang="en-US" altLang="en-US" sz="2000" dirty="0" smtClean="0">
              <a:latin typeface="+mj-lt"/>
            </a:endParaRPr>
          </a:p>
          <a:p>
            <a:pPr marL="457200" lvl="1" indent="0">
              <a:spcBef>
                <a:spcPct val="20000"/>
              </a:spcBef>
            </a:pPr>
            <a:r>
              <a:rPr lang="en-US" altLang="en-US" sz="2400" b="1" dirty="0" smtClean="0">
                <a:latin typeface="+mj-lt"/>
              </a:rPr>
              <a:t>Step #2	</a:t>
            </a:r>
            <a:r>
              <a:rPr lang="en-US" altLang="en-US" sz="2000" dirty="0" smtClean="0">
                <a:latin typeface="+mj-lt"/>
              </a:rPr>
              <a:t>	Architect submits Act 34 Booklet to PA 					Department of Education for review and 		</a:t>
            </a:r>
            <a:r>
              <a:rPr lang="en-US" altLang="en-US" sz="2000" dirty="0">
                <a:latin typeface="+mj-lt"/>
              </a:rPr>
              <a:t>	</a:t>
            </a:r>
            <a:r>
              <a:rPr lang="en-US" altLang="en-US" sz="2000" dirty="0" smtClean="0">
                <a:latin typeface="+mj-lt"/>
              </a:rPr>
              <a:t>		approval to advertise</a:t>
            </a:r>
          </a:p>
          <a:p>
            <a:pPr marL="457200" lvl="1" indent="0">
              <a:spcBef>
                <a:spcPct val="20000"/>
              </a:spcBef>
            </a:pPr>
            <a:endParaRPr lang="en-US" altLang="en-US" sz="2000" dirty="0" smtClean="0">
              <a:latin typeface="+mj-lt"/>
            </a:endParaRPr>
          </a:p>
          <a:p>
            <a:pPr marL="457200" lvl="1" indent="0">
              <a:spcBef>
                <a:spcPct val="20000"/>
              </a:spcBef>
            </a:pPr>
            <a:r>
              <a:rPr lang="en-US" altLang="en-US" sz="2400" b="1" dirty="0" smtClean="0">
                <a:latin typeface="+mj-lt"/>
              </a:rPr>
              <a:t>Step #3	</a:t>
            </a:r>
            <a:r>
              <a:rPr lang="en-US" altLang="en-US" sz="2000" dirty="0" smtClean="0">
                <a:latin typeface="+mj-lt"/>
              </a:rPr>
              <a:t>	School District and Solicitor coordinate 					advertisement 20 days prior to Hearing date</a:t>
            </a:r>
          </a:p>
          <a:p>
            <a:pPr marL="457200" lvl="1" indent="0">
              <a:spcBef>
                <a:spcPct val="20000"/>
              </a:spcBef>
            </a:pPr>
            <a:endParaRPr lang="en-US" altLang="en-US" sz="2000" dirty="0" smtClean="0">
              <a:latin typeface="+mj-lt"/>
            </a:endParaRPr>
          </a:p>
          <a:p>
            <a:pPr marL="457200" lvl="1" indent="0">
              <a:spcBef>
                <a:spcPct val="20000"/>
              </a:spcBef>
            </a:pPr>
            <a:r>
              <a:rPr lang="en-US" altLang="en-US" sz="2400" b="1" dirty="0" smtClean="0">
                <a:latin typeface="+mj-lt"/>
              </a:rPr>
              <a:t>Step #4		</a:t>
            </a:r>
            <a:r>
              <a:rPr lang="en-US" altLang="en-US" sz="2000" dirty="0" smtClean="0">
                <a:latin typeface="+mj-lt"/>
              </a:rPr>
              <a:t>Act 34 Public Hearing, conducted by School District, 				Solicitor, Architect and Financial Consultant </a:t>
            </a:r>
          </a:p>
          <a:p>
            <a:pPr marL="457200" lvl="1" indent="0">
              <a:spcBef>
                <a:spcPct val="20000"/>
              </a:spcBef>
            </a:pPr>
            <a:endParaRPr lang="en-US" altLang="en-US" sz="2000" dirty="0" smtClean="0">
              <a:latin typeface="+mj-lt"/>
            </a:endParaRPr>
          </a:p>
          <a:p>
            <a:pPr marL="457200" lvl="1" indent="0">
              <a:spcBef>
                <a:spcPct val="20000"/>
              </a:spcBef>
            </a:pPr>
            <a:r>
              <a:rPr lang="en-US" altLang="en-US" sz="2400" b="1" dirty="0" smtClean="0">
                <a:latin typeface="+mj-lt"/>
              </a:rPr>
              <a:t>Step #5	</a:t>
            </a:r>
            <a:r>
              <a:rPr lang="en-US" altLang="en-US" sz="2400" dirty="0">
                <a:latin typeface="+mj-lt"/>
              </a:rPr>
              <a:t>	</a:t>
            </a:r>
            <a:r>
              <a:rPr lang="en-US" altLang="en-US" sz="2000" dirty="0" smtClean="0">
                <a:latin typeface="+mj-lt"/>
              </a:rPr>
              <a:t>End of 30 day waiting period to compile proof 				of publication, written comments and Hearing minutes</a:t>
            </a:r>
            <a:endParaRPr lang="en-US" altLang="en-US" sz="2000" dirty="0">
              <a:latin typeface="+mj-lt"/>
            </a:endParaRPr>
          </a:p>
        </p:txBody>
      </p:sp>
    </p:spTree>
    <p:extLst>
      <p:ext uri="{BB962C8B-B14F-4D97-AF65-F5344CB8AC3E}">
        <p14:creationId xmlns:p14="http://schemas.microsoft.com/office/powerpoint/2010/main" val="519826596"/>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2619" y="4553516"/>
            <a:ext cx="12192000" cy="914400"/>
          </a:xfrm>
        </p:spPr>
        <p:txBody>
          <a:bodyPr>
            <a:noAutofit/>
          </a:bodyPr>
          <a:lstStyle/>
          <a:p>
            <a:r>
              <a:rPr lang="en-US" dirty="0" smtClean="0"/>
              <a:t>2  DESIGN PHASES</a:t>
            </a:r>
            <a:endParaRPr lang="en-US" dirty="0"/>
          </a:p>
        </p:txBody>
      </p:sp>
      <p:grpSp>
        <p:nvGrpSpPr>
          <p:cNvPr id="3" name="Group 2"/>
          <p:cNvGrpSpPr/>
          <p:nvPr/>
        </p:nvGrpSpPr>
        <p:grpSpPr>
          <a:xfrm>
            <a:off x="5058798" y="4553516"/>
            <a:ext cx="914400" cy="914400"/>
            <a:chOff x="5468292" y="4562758"/>
            <a:chExt cx="914400" cy="914400"/>
          </a:xfrm>
        </p:grpSpPr>
        <p:sp>
          <p:nvSpPr>
            <p:cNvPr id="5" name="Oval 4"/>
            <p:cNvSpPr/>
            <p:nvPr/>
          </p:nvSpPr>
          <p:spPr>
            <a:xfrm>
              <a:off x="5468292" y="4562758"/>
              <a:ext cx="914400" cy="914400"/>
            </a:xfrm>
            <a:prstGeom prst="ellipse">
              <a:avLst/>
            </a:prstGeom>
            <a:noFill/>
            <a:ln w="127000">
              <a:solidFill>
                <a:srgbClr val="2424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242424"/>
                  </a:solidFill>
                </a:ln>
              </a:endParaRPr>
            </a:p>
          </p:txBody>
        </p:sp>
        <p:sp>
          <p:nvSpPr>
            <p:cNvPr id="4" name="Oval 3"/>
            <p:cNvSpPr/>
            <p:nvPr/>
          </p:nvSpPr>
          <p:spPr>
            <a:xfrm>
              <a:off x="5468292" y="4562758"/>
              <a:ext cx="914400" cy="914400"/>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846867189"/>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bwMode="auto">
          <a:xfrm>
            <a:off x="1052051" y="2290192"/>
            <a:ext cx="10097729" cy="347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85750" indent="-28575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457200" lvl="1" indent="0" algn="just">
              <a:spcBef>
                <a:spcPct val="20000"/>
              </a:spcBef>
            </a:pPr>
            <a:r>
              <a:rPr lang="en-US" altLang="en-US" sz="2800" dirty="0" smtClean="0"/>
              <a:t>NOTE:  The images in the upcoming slides do not represent the design of the Chicora Elementary School additions and renovations.  These example images are used to illustrate project development and detail throughout the various design phases.  </a:t>
            </a:r>
            <a:endParaRPr lang="en-US" altLang="en-US" sz="2800" dirty="0"/>
          </a:p>
        </p:txBody>
      </p:sp>
    </p:spTree>
    <p:extLst>
      <p:ext uri="{BB962C8B-B14F-4D97-AF65-F5344CB8AC3E}">
        <p14:creationId xmlns:p14="http://schemas.microsoft.com/office/powerpoint/2010/main" val="1774091740"/>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242424"/>
        </a:solidFill>
        <a:effectLst/>
      </p:bgPr>
    </p:bg>
    <p:spTree>
      <p:nvGrpSpPr>
        <p:cNvPr id="1" name=""/>
        <p:cNvGrpSpPr/>
        <p:nvPr/>
      </p:nvGrpSpPr>
      <p:grpSpPr>
        <a:xfrm>
          <a:off x="0" y="0"/>
          <a:ext cx="0" cy="0"/>
          <a:chOff x="0" y="0"/>
          <a:chExt cx="0" cy="0"/>
        </a:xfrm>
      </p:grpSpPr>
      <p:sp>
        <p:nvSpPr>
          <p:cNvPr id="5" name="Content Placeholder 2"/>
          <p:cNvSpPr txBox="1">
            <a:spLocks/>
          </p:cNvSpPr>
          <p:nvPr/>
        </p:nvSpPr>
        <p:spPr bwMode="auto">
          <a:xfrm>
            <a:off x="6721269" y="127093"/>
            <a:ext cx="5276099" cy="6730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85750" indent="-28575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457200" lvl="1" indent="0">
              <a:spcBef>
                <a:spcPct val="20000"/>
              </a:spcBef>
            </a:pPr>
            <a:r>
              <a:rPr lang="en-US" altLang="en-US" sz="2800" b="1" u="sng" dirty="0" smtClean="0">
                <a:latin typeface="+mn-lt"/>
              </a:rPr>
              <a:t>Schematic Design Phase</a:t>
            </a:r>
          </a:p>
          <a:p>
            <a:pPr marL="457200" lvl="1" indent="0">
              <a:spcBef>
                <a:spcPct val="20000"/>
              </a:spcBef>
            </a:pPr>
            <a:endParaRPr lang="en-US" altLang="en-US" sz="2000" b="1" u="sng" dirty="0">
              <a:latin typeface="+mn-lt"/>
            </a:endParaRPr>
          </a:p>
          <a:p>
            <a:pPr marL="457200" lvl="1" indent="0">
              <a:spcBef>
                <a:spcPct val="20000"/>
              </a:spcBef>
            </a:pPr>
            <a:r>
              <a:rPr lang="en-US" altLang="en-US" sz="2000" b="1" u="sng" dirty="0" smtClean="0">
                <a:latin typeface="+mn-lt"/>
              </a:rPr>
              <a:t>1. Programming:</a:t>
            </a:r>
            <a:r>
              <a:rPr lang="en-US" altLang="en-US" sz="2000" b="1" dirty="0" smtClean="0">
                <a:latin typeface="+mn-lt"/>
              </a:rPr>
              <a:t>  </a:t>
            </a:r>
          </a:p>
          <a:p>
            <a:pPr marL="457200" lvl="1" indent="0">
              <a:spcBef>
                <a:spcPct val="20000"/>
              </a:spcBef>
            </a:pPr>
            <a:r>
              <a:rPr lang="en-US" altLang="en-US" sz="2000" dirty="0" smtClean="0">
                <a:latin typeface="+mn-lt"/>
              </a:rPr>
              <a:t>Document </a:t>
            </a:r>
            <a:r>
              <a:rPr lang="en-US" altLang="en-US" sz="2000" dirty="0">
                <a:latin typeface="+mn-lt"/>
              </a:rPr>
              <a:t>Educational </a:t>
            </a:r>
            <a:r>
              <a:rPr lang="en-US" altLang="en-US" sz="2000" dirty="0" smtClean="0">
                <a:latin typeface="+mn-lt"/>
              </a:rPr>
              <a:t>Program.</a:t>
            </a:r>
          </a:p>
          <a:p>
            <a:pPr marL="457200" lvl="1" indent="0">
              <a:spcBef>
                <a:spcPct val="20000"/>
              </a:spcBef>
            </a:pPr>
            <a:endParaRPr lang="en-US" altLang="en-US" sz="2000" b="1" u="sng" dirty="0" smtClean="0">
              <a:latin typeface="+mn-lt"/>
            </a:endParaRPr>
          </a:p>
          <a:p>
            <a:pPr marL="457200" lvl="1" indent="0">
              <a:spcBef>
                <a:spcPct val="20000"/>
              </a:spcBef>
            </a:pPr>
            <a:r>
              <a:rPr lang="en-US" altLang="en-US" sz="2000" b="1" u="sng" dirty="0" smtClean="0">
                <a:latin typeface="+mn-lt"/>
              </a:rPr>
              <a:t>2. Site Analysis:</a:t>
            </a:r>
            <a:r>
              <a:rPr lang="en-US" altLang="en-US" sz="2000" b="1" dirty="0" smtClean="0">
                <a:latin typeface="+mn-lt"/>
              </a:rPr>
              <a:t>  </a:t>
            </a:r>
          </a:p>
          <a:p>
            <a:pPr marL="457200" lvl="1" indent="0">
              <a:spcBef>
                <a:spcPct val="20000"/>
              </a:spcBef>
            </a:pPr>
            <a:r>
              <a:rPr lang="en-US" altLang="en-US" sz="2000" dirty="0" smtClean="0">
                <a:latin typeface="+mn-lt"/>
              </a:rPr>
              <a:t>Establish Project Goals and Site Considerations, Site Survey of Existing Conditions, determine necessary approvals.  </a:t>
            </a:r>
          </a:p>
          <a:p>
            <a:pPr marL="457200" lvl="1" indent="0">
              <a:spcBef>
                <a:spcPct val="20000"/>
              </a:spcBef>
            </a:pPr>
            <a:endParaRPr lang="en-US" altLang="en-US" sz="2000" dirty="0">
              <a:latin typeface="+mn-lt"/>
            </a:endParaRPr>
          </a:p>
          <a:p>
            <a:pPr marL="457200" lvl="1" indent="0">
              <a:spcBef>
                <a:spcPct val="20000"/>
              </a:spcBef>
            </a:pPr>
            <a:r>
              <a:rPr lang="en-US" altLang="en-US" sz="2000" b="1" u="sng" dirty="0" smtClean="0">
                <a:latin typeface="+mn-lt"/>
              </a:rPr>
              <a:t>3. Conceptual Plans:</a:t>
            </a:r>
            <a:r>
              <a:rPr lang="en-US" altLang="en-US" sz="2000" b="1" dirty="0" smtClean="0">
                <a:latin typeface="+mn-lt"/>
              </a:rPr>
              <a:t>  </a:t>
            </a:r>
          </a:p>
          <a:p>
            <a:pPr marL="457200" lvl="1" indent="0">
              <a:spcBef>
                <a:spcPct val="20000"/>
              </a:spcBef>
            </a:pPr>
            <a:r>
              <a:rPr lang="en-US" altLang="en-US" sz="2000" dirty="0" smtClean="0">
                <a:latin typeface="+mn-lt"/>
              </a:rPr>
              <a:t>Establish Building Organization, Prioritize Program and Site Adjacencies and</a:t>
            </a:r>
            <a:r>
              <a:rPr lang="en-US" altLang="en-US" sz="2000" dirty="0">
                <a:latin typeface="+mn-lt"/>
              </a:rPr>
              <a:t> Develop Traffic </a:t>
            </a:r>
            <a:r>
              <a:rPr lang="en-US" altLang="en-US" sz="2000" dirty="0" smtClean="0">
                <a:latin typeface="+mn-lt"/>
              </a:rPr>
              <a:t>Circulation.</a:t>
            </a:r>
          </a:p>
          <a:p>
            <a:pPr marL="457200" lvl="1" indent="0">
              <a:spcBef>
                <a:spcPct val="20000"/>
              </a:spcBef>
            </a:pPr>
            <a:endParaRPr lang="en-US" altLang="en-US" sz="2000" dirty="0" smtClean="0">
              <a:latin typeface="+mn-lt"/>
            </a:endParaRPr>
          </a:p>
          <a:p>
            <a:pPr marL="457200" lvl="1" indent="0">
              <a:spcBef>
                <a:spcPct val="20000"/>
              </a:spcBef>
            </a:pPr>
            <a:r>
              <a:rPr lang="en-US" altLang="en-US" sz="2000" b="1" u="sng" dirty="0" smtClean="0">
                <a:latin typeface="+mn-lt"/>
              </a:rPr>
              <a:t>4. Schematic Plans:</a:t>
            </a:r>
            <a:r>
              <a:rPr lang="en-US" altLang="en-US" sz="2000" b="1" dirty="0" smtClean="0">
                <a:latin typeface="+mn-lt"/>
              </a:rPr>
              <a:t>  </a:t>
            </a:r>
          </a:p>
          <a:p>
            <a:pPr marL="457200" lvl="1" indent="0">
              <a:spcBef>
                <a:spcPct val="20000"/>
              </a:spcBef>
            </a:pPr>
            <a:r>
              <a:rPr lang="en-US" altLang="en-US" sz="2000" dirty="0" smtClean="0">
                <a:latin typeface="+mn-lt"/>
              </a:rPr>
              <a:t>Develop Floor Plans based on Educational Program and existing site conditions</a:t>
            </a:r>
          </a:p>
          <a:p>
            <a:pPr marL="457200" lvl="1" indent="0">
              <a:spcBef>
                <a:spcPct val="20000"/>
              </a:spcBef>
            </a:pPr>
            <a:endParaRPr lang="en-US" altLang="en-US" sz="2000" dirty="0"/>
          </a:p>
          <a:p>
            <a:pPr marL="457200" lvl="1" indent="0">
              <a:spcBef>
                <a:spcPct val="20000"/>
              </a:spcBef>
            </a:pPr>
            <a:endParaRPr lang="en-US" altLang="en-US" sz="2000" dirty="0" smtClean="0"/>
          </a:p>
          <a:p>
            <a:pPr marL="457200" lvl="1" indent="0">
              <a:spcBef>
                <a:spcPct val="20000"/>
              </a:spcBef>
            </a:pPr>
            <a:endParaRPr lang="en-US" altLang="en-US" sz="2000" dirty="0" smtClean="0"/>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24366"/>
          <a:stretch/>
        </p:blipFill>
        <p:spPr>
          <a:xfrm>
            <a:off x="0" y="0"/>
            <a:ext cx="3544227" cy="3032173"/>
          </a:xfrm>
          <a:prstGeom prst="rect">
            <a:avLst/>
          </a:prstGeom>
        </p:spPr>
      </p:pic>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1114" t="38302" r="34324" b="10830"/>
          <a:stretch/>
        </p:blipFill>
        <p:spPr>
          <a:xfrm>
            <a:off x="3632362" y="-4874"/>
            <a:ext cx="2494171" cy="3037047"/>
          </a:xfrm>
          <a:prstGeom prst="rect">
            <a:avLst/>
          </a:prstGeom>
        </p:spPr>
      </p:pic>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t="4979"/>
          <a:stretch/>
        </p:blipFill>
        <p:spPr>
          <a:xfrm>
            <a:off x="0" y="3105423"/>
            <a:ext cx="6103345" cy="3752578"/>
          </a:xfrm>
          <a:prstGeom prst="rect">
            <a:avLst/>
          </a:prstGeom>
        </p:spPr>
      </p:pic>
      <p:sp>
        <p:nvSpPr>
          <p:cNvPr id="6" name="Content Placeholder 2"/>
          <p:cNvSpPr txBox="1">
            <a:spLocks/>
          </p:cNvSpPr>
          <p:nvPr/>
        </p:nvSpPr>
        <p:spPr bwMode="auto">
          <a:xfrm>
            <a:off x="0" y="6406072"/>
            <a:ext cx="3588775" cy="454564"/>
          </a:xfrm>
          <a:prstGeom prst="rect">
            <a:avLst/>
          </a:prstGeom>
          <a:solidFill>
            <a:schemeClr val="tx1"/>
          </a:solidFill>
          <a:ln>
            <a:noFill/>
          </a:ln>
          <a:extLst/>
        </p:spPr>
        <p:txBody>
          <a:bodyPr/>
          <a:lstStyle>
            <a:lvl1pPr marL="285750" indent="-28575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457200" lvl="1" indent="0">
              <a:spcBef>
                <a:spcPct val="20000"/>
              </a:spcBef>
            </a:pPr>
            <a:r>
              <a:rPr lang="en-US" altLang="en-US" sz="2800" dirty="0" smtClean="0">
                <a:solidFill>
                  <a:srgbClr val="242424"/>
                </a:solidFill>
                <a:latin typeface="+mn-lt"/>
              </a:rPr>
              <a:t>PROJECT EXAMPLES</a:t>
            </a:r>
            <a:endParaRPr lang="en-US" altLang="en-US" sz="2000" dirty="0" smtClean="0">
              <a:solidFill>
                <a:srgbClr val="242424"/>
              </a:solidFill>
              <a:latin typeface="+mn-lt"/>
            </a:endParaRPr>
          </a:p>
          <a:p>
            <a:pPr marL="457200" lvl="1" indent="0">
              <a:spcBef>
                <a:spcPct val="20000"/>
              </a:spcBef>
            </a:pPr>
            <a:endParaRPr lang="en-US" altLang="en-US" sz="1200" dirty="0"/>
          </a:p>
          <a:p>
            <a:pPr marL="457200" lvl="1" indent="0">
              <a:spcBef>
                <a:spcPct val="20000"/>
              </a:spcBef>
            </a:pPr>
            <a:endParaRPr lang="en-US" altLang="en-US" sz="2000" dirty="0" smtClean="0"/>
          </a:p>
        </p:txBody>
      </p:sp>
    </p:spTree>
    <p:extLst>
      <p:ext uri="{BB962C8B-B14F-4D97-AF65-F5344CB8AC3E}">
        <p14:creationId xmlns:p14="http://schemas.microsoft.com/office/powerpoint/2010/main" val="13921469"/>
      </p:ext>
    </p:extLst>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Custom Design">
  <a:themeElements>
    <a:clrScheme name="Custom 1">
      <a:dk1>
        <a:srgbClr val="002D62"/>
      </a:dk1>
      <a:lt1>
        <a:srgbClr val="FFFFFF"/>
      </a:lt1>
      <a:dk2>
        <a:srgbClr val="82217F"/>
      </a:dk2>
      <a:lt2>
        <a:srgbClr val="E36F1E"/>
      </a:lt2>
      <a:accent1>
        <a:srgbClr val="6CA410"/>
      </a:accent1>
      <a:accent2>
        <a:srgbClr val="82217F"/>
      </a:accent2>
      <a:accent3>
        <a:srgbClr val="002D62"/>
      </a:accent3>
      <a:accent4>
        <a:srgbClr val="0070C0"/>
      </a:accent4>
      <a:accent5>
        <a:srgbClr val="11B7CD"/>
      </a:accent5>
      <a:accent6>
        <a:srgbClr val="EA9358"/>
      </a:accent6>
      <a:hlink>
        <a:srgbClr val="67AABF"/>
      </a:hlink>
      <a:folHlink>
        <a:srgbClr val="ABAFA5"/>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5127</TotalTime>
  <Words>320</Words>
  <Application>Microsoft Office PowerPoint</Application>
  <PresentationFormat>Widescreen</PresentationFormat>
  <Paragraphs>121</Paragraphs>
  <Slides>16</Slides>
  <Notes>0</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16</vt:i4>
      </vt:variant>
    </vt:vector>
  </HeadingPairs>
  <TitlesOfParts>
    <vt:vector size="23" baseType="lpstr">
      <vt:lpstr>Arial</vt:lpstr>
      <vt:lpstr>Batang</vt:lpstr>
      <vt:lpstr>Calibri</vt:lpstr>
      <vt:lpstr>Calibri Light</vt:lpstr>
      <vt:lpstr>Custom Design</vt:lpstr>
      <vt:lpstr>2_Custom Design</vt:lpstr>
      <vt:lpstr>1_Custom Design</vt:lpstr>
      <vt:lpstr>PowerPoint Presentation</vt:lpstr>
      <vt:lpstr>PowerPoint Presentation</vt:lpstr>
      <vt:lpstr>1  PROJECT SCHEDULE </vt:lpstr>
      <vt:lpstr>PowerPoint Presentation</vt:lpstr>
      <vt:lpstr>PowerPoint Presentation</vt:lpstr>
      <vt:lpstr>PowerPoint Presentation</vt:lpstr>
      <vt:lpstr>2  DESIGN PHASES</vt:lpstr>
      <vt:lpstr>PowerPoint Presentation</vt:lpstr>
      <vt:lpstr>PowerPoint Presentation</vt:lpstr>
      <vt:lpstr>PowerPoint Presentation</vt:lpstr>
      <vt:lpstr>PowerPoint Presentation</vt:lpstr>
      <vt:lpstr>3  SCHEMATIC DESIGN</vt:lpstr>
      <vt:lpstr>PowerPoint Presentation</vt:lpstr>
      <vt:lpstr>PowerPoint Presentation</vt:lpstr>
      <vt:lpstr>PowerPoint Presentation</vt:lpstr>
      <vt:lpstr>PowerPoint Presentation</vt:lpstr>
    </vt:vector>
  </TitlesOfParts>
  <Company>CRA Architects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Randy Davis</dc:creator>
  <cp:lastModifiedBy>Anthony Colestock</cp:lastModifiedBy>
  <cp:revision>564</cp:revision>
  <cp:lastPrinted>2018-08-13T20:34:18Z</cp:lastPrinted>
  <dcterms:created xsi:type="dcterms:W3CDTF">2017-01-26T21:34:17Z</dcterms:created>
  <dcterms:modified xsi:type="dcterms:W3CDTF">2020-11-30T21:11:50Z</dcterms:modified>
</cp:coreProperties>
</file>